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7"/>
  </p:notesMasterIdLst>
  <p:sldIdLst>
    <p:sldId id="609" r:id="rId2"/>
    <p:sldId id="293" r:id="rId3"/>
    <p:sldId id="809" r:id="rId4"/>
    <p:sldId id="835" r:id="rId5"/>
    <p:sldId id="904" r:id="rId6"/>
    <p:sldId id="897" r:id="rId7"/>
    <p:sldId id="615" r:id="rId8"/>
    <p:sldId id="937" r:id="rId9"/>
    <p:sldId id="354" r:id="rId10"/>
    <p:sldId id="352" r:id="rId11"/>
    <p:sldId id="350" r:id="rId12"/>
    <p:sldId id="349" r:id="rId13"/>
    <p:sldId id="351" r:id="rId14"/>
    <p:sldId id="347" r:id="rId15"/>
    <p:sldId id="356" r:id="rId16"/>
    <p:sldId id="358" r:id="rId17"/>
    <p:sldId id="359" r:id="rId18"/>
    <p:sldId id="360" r:id="rId19"/>
    <p:sldId id="361" r:id="rId20"/>
    <p:sldId id="357" r:id="rId21"/>
    <p:sldId id="367" r:id="rId22"/>
    <p:sldId id="371" r:id="rId23"/>
    <p:sldId id="370" r:id="rId24"/>
    <p:sldId id="369" r:id="rId25"/>
    <p:sldId id="368" r:id="rId26"/>
    <p:sldId id="376" r:id="rId27"/>
    <p:sldId id="372" r:id="rId28"/>
    <p:sldId id="373" r:id="rId29"/>
    <p:sldId id="375" r:id="rId30"/>
    <p:sldId id="377" r:id="rId31"/>
    <p:sldId id="380" r:id="rId32"/>
    <p:sldId id="379" r:id="rId33"/>
    <p:sldId id="381" r:id="rId34"/>
    <p:sldId id="382" r:id="rId35"/>
    <p:sldId id="383" r:id="rId36"/>
    <p:sldId id="927" r:id="rId37"/>
    <p:sldId id="946" r:id="rId38"/>
    <p:sldId id="947" r:id="rId39"/>
    <p:sldId id="944" r:id="rId40"/>
    <p:sldId id="928" r:id="rId41"/>
    <p:sldId id="930" r:id="rId42"/>
    <p:sldId id="929" r:id="rId43"/>
    <p:sldId id="384" r:id="rId44"/>
    <p:sldId id="931" r:id="rId45"/>
    <p:sldId id="938" r:id="rId46"/>
    <p:sldId id="939" r:id="rId47"/>
    <p:sldId id="389" r:id="rId48"/>
    <p:sldId id="390" r:id="rId49"/>
    <p:sldId id="391" r:id="rId50"/>
    <p:sldId id="392" r:id="rId51"/>
    <p:sldId id="393" r:id="rId52"/>
    <p:sldId id="394" r:id="rId53"/>
    <p:sldId id="395" r:id="rId54"/>
    <p:sldId id="396" r:id="rId55"/>
    <p:sldId id="932" r:id="rId56"/>
    <p:sldId id="933" r:id="rId57"/>
    <p:sldId id="934" r:id="rId58"/>
    <p:sldId id="935" r:id="rId59"/>
    <p:sldId id="397" r:id="rId60"/>
    <p:sldId id="942" r:id="rId61"/>
    <p:sldId id="943" r:id="rId62"/>
    <p:sldId id="398" r:id="rId63"/>
    <p:sldId id="465" r:id="rId64"/>
    <p:sldId id="466" r:id="rId65"/>
    <p:sldId id="467" r:id="rId66"/>
    <p:sldId id="925" r:id="rId67"/>
    <p:sldId id="400" r:id="rId68"/>
    <p:sldId id="940" r:id="rId69"/>
    <p:sldId id="941" r:id="rId70"/>
    <p:sldId id="401" r:id="rId71"/>
    <p:sldId id="405" r:id="rId72"/>
    <p:sldId id="408" r:id="rId73"/>
    <p:sldId id="407" r:id="rId74"/>
    <p:sldId id="406" r:id="rId75"/>
    <p:sldId id="409" r:id="rId76"/>
    <p:sldId id="411" r:id="rId77"/>
    <p:sldId id="414" r:id="rId78"/>
    <p:sldId id="412" r:id="rId79"/>
    <p:sldId id="415" r:id="rId80"/>
    <p:sldId id="416" r:id="rId81"/>
    <p:sldId id="417" r:id="rId82"/>
    <p:sldId id="418" r:id="rId83"/>
    <p:sldId id="936" r:id="rId84"/>
    <p:sldId id="924" r:id="rId85"/>
    <p:sldId id="90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FF"/>
    <a:srgbClr val="FFB4A2"/>
    <a:srgbClr val="B50588"/>
    <a:srgbClr val="006D77"/>
    <a:srgbClr val="E29578"/>
    <a:srgbClr val="CDD4D9"/>
    <a:srgbClr val="BDAFEE"/>
    <a:srgbClr val="83C5BE"/>
    <a:srgbClr val="700353"/>
    <a:srgbClr val="EDF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0"/>
    <p:restoredTop sz="88683"/>
  </p:normalViewPr>
  <p:slideViewPr>
    <p:cSldViewPr snapToGrid="0" snapToObjects="1">
      <p:cViewPr>
        <p:scale>
          <a:sx n="98" d="100"/>
          <a:sy n="98" d="100"/>
        </p:scale>
        <p:origin x="672" y="7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02:23:14.435"/>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continuously differentiable functions are locally bounded so its gradient is locally bounded as well. Thus, all continuous differentiable function is locally Lipschitz, </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2285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adjust the learning rate, that could stunt us too often. Imagine if we rarely encountered large gradients.</a:t>
            </a:r>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121832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40498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ensures the norm of the gradient never exceeds the threshold, and it only adjusts the magnitude of each gradient, not the direction (which is good).</a:t>
            </a:r>
          </a:p>
          <a:p>
            <a:r>
              <a:rPr lang="en-US" sz="1200" b="0" i="0" kern="1200" dirty="0">
                <a:solidFill>
                  <a:schemeClr val="tx1"/>
                </a:solidFill>
                <a:effectLst/>
                <a:latin typeface="+mn-lt"/>
                <a:ea typeface="+mn-ea"/>
                <a:cs typeface="+mn-cs"/>
              </a:rPr>
              <a:t>Yet, this only addresses the numerical stability of training deep neural network models and does not offer any general improvement in performance (unless you count performance in terms of the ability to run)</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658547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1161161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2653589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Sigmoid: [0,1]</a:t>
            </a:r>
          </a:p>
          <a:p>
            <a:r>
              <a:rPr lang="en-US" dirty="0"/>
              <a:t>Hyperbolic Tan: [-1, 1]</a:t>
            </a:r>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160351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sigmoid can be thought of a scaling factor (0 – 1), or a gate,  which determines how much of that information to let through.</a:t>
            </a:r>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3050841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tanh when calculating a value.</a:t>
            </a:r>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225567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191994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126164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234071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12173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4195091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297899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BE CONCERNED WITH auto-regressive LM</a:t>
            </a:r>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3297832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250853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79</a:t>
            </a:fld>
            <a:endParaRPr lang="en-US"/>
          </a:p>
        </p:txBody>
      </p:sp>
    </p:spTree>
    <p:extLst>
      <p:ext uri="{BB962C8B-B14F-4D97-AF65-F5344CB8AC3E}">
        <p14:creationId xmlns:p14="http://schemas.microsoft.com/office/powerpoint/2010/main" val="161713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80</a:t>
            </a:fld>
            <a:endParaRPr lang="en-US"/>
          </a:p>
        </p:txBody>
      </p:sp>
    </p:spTree>
    <p:extLst>
      <p:ext uri="{BB962C8B-B14F-4D97-AF65-F5344CB8AC3E}">
        <p14:creationId xmlns:p14="http://schemas.microsoft.com/office/powerpoint/2010/main" val="96518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81</a:t>
            </a:fld>
            <a:endParaRPr lang="en-US"/>
          </a:p>
        </p:txBody>
      </p:sp>
    </p:spTree>
    <p:extLst>
      <p:ext uri="{BB962C8B-B14F-4D97-AF65-F5344CB8AC3E}">
        <p14:creationId xmlns:p14="http://schemas.microsoft.com/office/powerpoint/2010/main" val="3407820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82</a:t>
            </a:fld>
            <a:endParaRPr lang="en-US"/>
          </a:p>
        </p:txBody>
      </p:sp>
    </p:spTree>
    <p:extLst>
      <p:ext uri="{BB962C8B-B14F-4D97-AF65-F5344CB8AC3E}">
        <p14:creationId xmlns:p14="http://schemas.microsoft.com/office/powerpoint/2010/main" val="395191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83</a:t>
            </a:fld>
            <a:endParaRPr lang="en-US"/>
          </a:p>
        </p:txBody>
      </p:sp>
    </p:spTree>
    <p:extLst>
      <p:ext uri="{BB962C8B-B14F-4D97-AF65-F5344CB8AC3E}">
        <p14:creationId xmlns:p14="http://schemas.microsoft.com/office/powerpoint/2010/main" val="409268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273554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274839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87929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271734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173072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continuously differentiable functions are locally bounded so its gradient is locally bounded as well. Thus, all continuous differentiable function is locally Lipschitz, </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2169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9/20/21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1D401-D15E-B84A-8905-AA31033AA18C}"/>
              </a:ext>
            </a:extLst>
          </p:cNvPr>
          <p:cNvSpPr>
            <a:spLocks noGrp="1"/>
          </p:cNvSpPr>
          <p:nvPr>
            <p:ph type="title"/>
          </p:nvPr>
        </p:nvSpPr>
        <p:spPr>
          <a:xfrm>
            <a:off x="806211" y="305173"/>
            <a:ext cx="8941419" cy="1162592"/>
          </a:xfrm>
        </p:spPr>
        <p:txBody>
          <a:bodyPr/>
          <a:lstStyle/>
          <a:p>
            <a:r>
              <a:rPr lang="en-US"/>
              <a:t>Click to edit Master title style</a:t>
            </a:r>
          </a:p>
        </p:txBody>
      </p:sp>
    </p:spTree>
    <p:extLst>
      <p:ext uri="{BB962C8B-B14F-4D97-AF65-F5344CB8AC3E}">
        <p14:creationId xmlns:p14="http://schemas.microsoft.com/office/powerpoint/2010/main" val="412137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6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9/20/21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9/20/21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9/20/21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9/20/21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9/20/21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9/20/21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9/20/21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9/20/21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9/20/21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7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716886" y="264119"/>
            <a:ext cx="3228098" cy="551431"/>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01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oft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50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838201" y="301931"/>
            <a:ext cx="5257800" cy="631203"/>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5502"/>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51955" y="31865"/>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65461-4928-6445-B134-8DED9485542D}"/>
              </a:ext>
            </a:extLst>
          </p:cNvPr>
          <p:cNvSpPr/>
          <p:nvPr userDrawn="1"/>
        </p:nvSpPr>
        <p:spPr>
          <a:xfrm>
            <a:off x="903805" y="771482"/>
            <a:ext cx="1326778" cy="916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2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260298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4EDC054-3F3E-9A4C-8863-5890942F13E3}"/>
              </a:ext>
            </a:extLst>
          </p:cNvPr>
          <p:cNvSpPr>
            <a:spLocks noGrp="1"/>
          </p:cNvSpPr>
          <p:nvPr>
            <p:ph type="title"/>
          </p:nvPr>
        </p:nvSpPr>
        <p:spPr>
          <a:xfrm>
            <a:off x="635000" y="291319"/>
            <a:ext cx="8941419" cy="1162592"/>
          </a:xfrm>
        </p:spPr>
        <p:txBody>
          <a:bodyPr/>
          <a:lstStyle/>
          <a:p>
            <a:r>
              <a:rPr lang="en-US"/>
              <a:t>Click to edit Master title style</a:t>
            </a:r>
          </a:p>
        </p:txBody>
      </p:sp>
    </p:spTree>
    <p:extLst>
      <p:ext uri="{BB962C8B-B14F-4D97-AF65-F5344CB8AC3E}">
        <p14:creationId xmlns:p14="http://schemas.microsoft.com/office/powerpoint/2010/main" val="349952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9/20/21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8" r:id="rId4"/>
    <p:sldLayoutId id="2147483666" r:id="rId5"/>
    <p:sldLayoutId id="2147483669" r:id="rId6"/>
    <p:sldLayoutId id="2147483660" r:id="rId7"/>
    <p:sldLayoutId id="2147483661" r:id="rId8"/>
    <p:sldLayoutId id="2147483662" r:id="rId9"/>
    <p:sldLayoutId id="2147483663" r:id="rId10"/>
    <p:sldLayoutId id="2147483667"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7.png"/><Relationship Id="rId3" Type="http://schemas.openxmlformats.org/officeDocument/2006/relationships/image" Target="../media/image49.png"/><Relationship Id="rId7" Type="http://schemas.openxmlformats.org/officeDocument/2006/relationships/image" Target="../media/image59.png"/><Relationship Id="rId12" Type="http://schemas.openxmlformats.org/officeDocument/2006/relationships/image" Target="../media/image76.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9.png"/><Relationship Id="rId18" Type="http://schemas.openxmlformats.org/officeDocument/2006/relationships/image" Target="../media/image76.png"/><Relationship Id="rId3" Type="http://schemas.openxmlformats.org/officeDocument/2006/relationships/image" Target="../media/image49.png"/><Relationship Id="rId7" Type="http://schemas.openxmlformats.org/officeDocument/2006/relationships/image" Target="../media/image62.png"/><Relationship Id="rId12" Type="http://schemas.openxmlformats.org/officeDocument/2006/relationships/image" Target="../media/image60.png"/><Relationship Id="rId17" Type="http://schemas.openxmlformats.org/officeDocument/2006/relationships/image" Target="../media/image80.png"/><Relationship Id="rId2" Type="http://schemas.openxmlformats.org/officeDocument/2006/relationships/image" Target="../media/image48.png"/><Relationship Id="rId16"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7.png"/><Relationship Id="rId15" Type="http://schemas.openxmlformats.org/officeDocument/2006/relationships/image" Target="../media/image66.png"/><Relationship Id="rId10" Type="http://schemas.openxmlformats.org/officeDocument/2006/relationships/image" Target="../media/image64.png"/><Relationship Id="rId19" Type="http://schemas.openxmlformats.org/officeDocument/2006/relationships/image" Target="../media/image77.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png"/><Relationship Id="rId18" Type="http://schemas.openxmlformats.org/officeDocument/2006/relationships/image" Target="../media/image61.png"/><Relationship Id="rId3" Type="http://schemas.openxmlformats.org/officeDocument/2006/relationships/image" Target="../media/image49.png"/><Relationship Id="rId21" Type="http://schemas.openxmlformats.org/officeDocument/2006/relationships/image" Target="../media/image80.png"/><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79.png"/><Relationship Id="rId20"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9.png"/><Relationship Id="rId24" Type="http://schemas.openxmlformats.org/officeDocument/2006/relationships/image" Target="../media/image77.png"/><Relationship Id="rId5" Type="http://schemas.openxmlformats.org/officeDocument/2006/relationships/image" Target="../media/image57.png"/><Relationship Id="rId15" Type="http://schemas.openxmlformats.org/officeDocument/2006/relationships/image" Target="../media/image60.png"/><Relationship Id="rId23" Type="http://schemas.openxmlformats.org/officeDocument/2006/relationships/image" Target="../media/image76.png"/><Relationship Id="rId10" Type="http://schemas.openxmlformats.org/officeDocument/2006/relationships/image" Target="../media/image68.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7.png"/><Relationship Id="rId14" Type="http://schemas.openxmlformats.org/officeDocument/2006/relationships/image" Target="../media/image56.png"/><Relationship Id="rId22"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png"/><Relationship Id="rId18" Type="http://schemas.openxmlformats.org/officeDocument/2006/relationships/image" Target="../media/image61.png"/><Relationship Id="rId3" Type="http://schemas.openxmlformats.org/officeDocument/2006/relationships/image" Target="../media/image49.png"/><Relationship Id="rId21" Type="http://schemas.openxmlformats.org/officeDocument/2006/relationships/image" Target="../media/image80.png"/><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79.png"/><Relationship Id="rId20"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9.png"/><Relationship Id="rId24" Type="http://schemas.openxmlformats.org/officeDocument/2006/relationships/image" Target="../media/image77.png"/><Relationship Id="rId5" Type="http://schemas.openxmlformats.org/officeDocument/2006/relationships/image" Target="../media/image57.png"/><Relationship Id="rId15" Type="http://schemas.openxmlformats.org/officeDocument/2006/relationships/image" Target="../media/image60.png"/><Relationship Id="rId23" Type="http://schemas.openxmlformats.org/officeDocument/2006/relationships/image" Target="../media/image76.png"/><Relationship Id="rId10" Type="http://schemas.openxmlformats.org/officeDocument/2006/relationships/image" Target="../media/image68.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7.png"/><Relationship Id="rId14" Type="http://schemas.openxmlformats.org/officeDocument/2006/relationships/image" Target="../media/image56.png"/><Relationship Id="rId22"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0.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8.png"/><Relationship Id="rId17" Type="http://schemas.openxmlformats.org/officeDocument/2006/relationships/image" Target="../media/image77.png"/><Relationship Id="rId2" Type="http://schemas.openxmlformats.org/officeDocument/2006/relationships/image" Target="../media/image48.png"/><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58.png"/><Relationship Id="rId15" Type="http://schemas.openxmlformats.org/officeDocument/2006/relationships/image" Target="../media/image76.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0.png"/><Relationship Id="rId18" Type="http://schemas.openxmlformats.org/officeDocument/2006/relationships/image" Target="../media/image83.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8.png"/><Relationship Id="rId17" Type="http://schemas.openxmlformats.org/officeDocument/2006/relationships/image" Target="../media/image77.png"/><Relationship Id="rId2" Type="http://schemas.openxmlformats.org/officeDocument/2006/relationships/image" Target="../media/image48.png"/><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58.png"/><Relationship Id="rId15" Type="http://schemas.openxmlformats.org/officeDocument/2006/relationships/image" Target="../media/image76.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68.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81.pn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image" Target="../media/image90.png"/><Relationship Id="rId16"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88.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68.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5.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7.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86.png"/><Relationship Id="rId9" Type="http://schemas.openxmlformats.org/officeDocument/2006/relationships/image" Target="../media/image89.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96.png"/><Relationship Id="rId14"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9.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79.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9.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0.png"/><Relationship Id="rId2" Type="http://schemas.openxmlformats.org/officeDocument/2006/relationships/image" Target="../media/image100.png"/><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7.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49.png"/><Relationship Id="rId9" Type="http://schemas.openxmlformats.org/officeDocument/2006/relationships/image" Target="../media/image67.png"/><Relationship Id="rId1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0.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56.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medium.com/deep-writing/harry-potter-written-by-artificial-intelligence-8a9431803da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st.github.com/nylki/1efbaa36635956d35bcc"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proceedings.mlr.press/v28/pascanu13.pdf" TargetMode="External"/><Relationship Id="rId5" Type="http://schemas.openxmlformats.org/officeDocument/2006/relationships/image" Target="../media/image32.png"/><Relationship Id="rId4" Type="http://schemas.openxmlformats.org/officeDocument/2006/relationships/hyperlink" Target="https://www.deeplearningbook.org/contents/rnn.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5.png"/><Relationship Id="rId7"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43.png"/><Relationship Id="rId11" Type="http://schemas.openxmlformats.org/officeDocument/2006/relationships/hyperlink" Target="https://colah.github.io/posts/2015-08-Understanding-LSTMs/" TargetMode="External"/><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36.png"/><Relationship Id="rId9" Type="http://schemas.openxmlformats.org/officeDocument/2006/relationships/image" Target="../media/image146.png"/></Relationships>
</file>

<file path=ppt/slides/_rels/slide5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6.png"/><Relationship Id="rId7" Type="http://schemas.openxmlformats.org/officeDocument/2006/relationships/image" Target="../media/image1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5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6.png"/><Relationship Id="rId7" Type="http://schemas.openxmlformats.org/officeDocument/2006/relationships/image" Target="../media/image1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5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6.png"/><Relationship Id="rId7" Type="http://schemas.openxmlformats.org/officeDocument/2006/relationships/image" Target="../media/image1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6.png"/><Relationship Id="rId7" Type="http://schemas.openxmlformats.org/officeDocument/2006/relationships/image" Target="../media/image1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4.png"/><Relationship Id="rId11" Type="http://schemas.openxmlformats.org/officeDocument/2006/relationships/hyperlink" Target="https://colah.github.io/posts/2015-08-Understanding-LSTMs/" TargetMode="External"/><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8" Type="http://schemas.openxmlformats.org/officeDocument/2006/relationships/image" Target="../media/image184.png"/><Relationship Id="rId26" Type="http://schemas.openxmlformats.org/officeDocument/2006/relationships/image" Target="../media/image47.png"/><Relationship Id="rId39" Type="http://schemas.openxmlformats.org/officeDocument/2006/relationships/image" Target="../media/image117.png"/><Relationship Id="rId3" Type="http://schemas.openxmlformats.org/officeDocument/2006/relationships/image" Target="../media/image169.png"/><Relationship Id="rId21" Type="http://schemas.openxmlformats.org/officeDocument/2006/relationships/image" Target="../media/image420.png"/><Relationship Id="rId34" Type="http://schemas.openxmlformats.org/officeDocument/2006/relationships/image" Target="../media/image112.png"/><Relationship Id="rId7" Type="http://schemas.openxmlformats.org/officeDocument/2006/relationships/image" Target="../media/image173.png"/><Relationship Id="rId17" Type="http://schemas.openxmlformats.org/officeDocument/2006/relationships/image" Target="../media/image183.png"/><Relationship Id="rId25" Type="http://schemas.openxmlformats.org/officeDocument/2006/relationships/image" Target="../media/image460.png"/><Relationship Id="rId33" Type="http://schemas.openxmlformats.org/officeDocument/2006/relationships/image" Target="../media/image105.png"/><Relationship Id="rId38" Type="http://schemas.openxmlformats.org/officeDocument/2006/relationships/image" Target="../media/image116.png"/><Relationship Id="rId2" Type="http://schemas.openxmlformats.org/officeDocument/2006/relationships/image" Target="../media/image168.png"/><Relationship Id="rId16" Type="http://schemas.openxmlformats.org/officeDocument/2006/relationships/image" Target="../media/image182.png"/><Relationship Id="rId20" Type="http://schemas.openxmlformats.org/officeDocument/2006/relationships/image" Target="../media/image410.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72.png"/><Relationship Id="rId24" Type="http://schemas.openxmlformats.org/officeDocument/2006/relationships/image" Target="../media/image450.png"/><Relationship Id="rId32" Type="http://schemas.openxmlformats.org/officeDocument/2006/relationships/image" Target="../media/image104.png"/><Relationship Id="rId37" Type="http://schemas.openxmlformats.org/officeDocument/2006/relationships/image" Target="../media/image115.png"/><Relationship Id="rId40" Type="http://schemas.openxmlformats.org/officeDocument/2006/relationships/image" Target="../media/image118.png"/><Relationship Id="rId5" Type="http://schemas.openxmlformats.org/officeDocument/2006/relationships/image" Target="../media/image171.png"/><Relationship Id="rId15" Type="http://schemas.openxmlformats.org/officeDocument/2006/relationships/image" Target="../media/image181.png"/><Relationship Id="rId23" Type="http://schemas.openxmlformats.org/officeDocument/2006/relationships/image" Target="../media/image440.png"/><Relationship Id="rId28" Type="http://schemas.openxmlformats.org/officeDocument/2006/relationships/image" Target="../media/image54.png"/><Relationship Id="rId36" Type="http://schemas.openxmlformats.org/officeDocument/2006/relationships/image" Target="../media/image114.png"/><Relationship Id="rId10" Type="http://schemas.openxmlformats.org/officeDocument/2006/relationships/image" Target="../media/image176.png"/><Relationship Id="rId19" Type="http://schemas.openxmlformats.org/officeDocument/2006/relationships/image" Target="../media/image185.png"/><Relationship Id="rId31" Type="http://schemas.openxmlformats.org/officeDocument/2006/relationships/image" Target="../media/image103.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430.png"/><Relationship Id="rId27" Type="http://schemas.openxmlformats.org/officeDocument/2006/relationships/image" Target="../media/image50.png"/><Relationship Id="rId30" Type="http://schemas.openxmlformats.org/officeDocument/2006/relationships/image" Target="../media/image102.png"/><Relationship Id="rId35" Type="http://schemas.openxmlformats.org/officeDocument/2006/relationships/image" Target="../media/image113.png"/><Relationship Id="rId8" Type="http://schemas.openxmlformats.org/officeDocument/2006/relationships/image" Target="../media/image174.png"/></Relationships>
</file>

<file path=ppt/slides/_rels/slide65.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4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9.png"/><Relationship Id="rId16"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47.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460.png"/><Relationship Id="rId9" Type="http://schemas.openxmlformats.org/officeDocument/2006/relationships/image" Target="../media/image54.png"/><Relationship Id="rId14" Type="http://schemas.openxmlformats.org/officeDocument/2006/relationships/image" Target="../media/image127.png"/></Relationships>
</file>

<file path=ppt/slides/_rels/slide66.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153.png"/><Relationship Id="rId3" Type="http://schemas.openxmlformats.org/officeDocument/2006/relationships/image" Target="../media/image47.png"/><Relationship Id="rId7" Type="http://schemas.openxmlformats.org/officeDocument/2006/relationships/image" Target="../media/image141.png"/><Relationship Id="rId12" Type="http://schemas.openxmlformats.org/officeDocument/2006/relationships/image" Target="../media/image152.png"/><Relationship Id="rId2"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151.png"/><Relationship Id="rId5" Type="http://schemas.openxmlformats.org/officeDocument/2006/relationships/image" Target="../media/image54.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49.png"/><Relationship Id="rId14" Type="http://schemas.openxmlformats.org/officeDocument/2006/relationships/image" Target="../media/image1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png"/></Relationships>
</file>

<file path=ppt/slides/_rels/slide7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9.png"/><Relationship Id="rId12" Type="http://schemas.openxmlformats.org/officeDocument/2006/relationships/image" Target="../media/image207.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5.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s>
</file>

<file path=ppt/slides/_rels/slide7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9.png"/><Relationship Id="rId12" Type="http://schemas.openxmlformats.org/officeDocument/2006/relationships/image" Target="../media/image207.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5.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s>
</file>

<file path=ppt/slides/_rels/slide74.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9.png"/><Relationship Id="rId12" Type="http://schemas.openxmlformats.org/officeDocument/2006/relationships/image" Target="../media/image207.png"/><Relationship Id="rId17" Type="http://schemas.openxmlformats.org/officeDocument/2006/relationships/image" Target="../media/image215.png"/><Relationship Id="rId25" Type="http://schemas.openxmlformats.org/officeDocument/2006/relationships/image" Target="../media/image223.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24" Type="http://schemas.openxmlformats.org/officeDocument/2006/relationships/image" Target="../media/image222.png"/><Relationship Id="rId5" Type="http://schemas.openxmlformats.org/officeDocument/2006/relationships/image" Target="../media/image203.png"/><Relationship Id="rId15" Type="http://schemas.openxmlformats.org/officeDocument/2006/relationships/image" Target="../media/image213.png"/><Relationship Id="rId23" Type="http://schemas.openxmlformats.org/officeDocument/2006/relationships/image" Target="../media/image221.png"/><Relationship Id="rId10" Type="http://schemas.openxmlformats.org/officeDocument/2006/relationships/image" Target="../media/image205.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 Id="rId22" Type="http://schemas.openxmlformats.org/officeDocument/2006/relationships/image" Target="../media/image22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01.png"/><Relationship Id="rId7" Type="http://schemas.openxmlformats.org/officeDocument/2006/relationships/image" Target="../media/image225.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27.png"/></Relationships>
</file>

<file path=ppt/slides/_rels/slide77.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0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03.png"/><Relationship Id="rId10" Type="http://schemas.openxmlformats.org/officeDocument/2006/relationships/image" Target="../media/image228.png"/><Relationship Id="rId4" Type="http://schemas.openxmlformats.org/officeDocument/2006/relationships/image" Target="../media/image202.png"/><Relationship Id="rId9" Type="http://schemas.openxmlformats.org/officeDocument/2006/relationships/image" Target="../media/image227.png"/></Relationships>
</file>

<file path=ppt/slides/_rels/slide7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01.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image" Target="../media/image200.png"/><Relationship Id="rId16"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0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02.png"/><Relationship Id="rId9" Type="http://schemas.openxmlformats.org/officeDocument/2006/relationships/image" Target="../media/image227.png"/><Relationship Id="rId14" Type="http://schemas.openxmlformats.org/officeDocument/2006/relationships/image" Target="../media/image232.png"/></Relationships>
</file>

<file path=ppt/slides/_rels/slide79.xml.rels><?xml version="1.0" encoding="UTF-8" standalone="yes"?>
<Relationships xmlns="http://schemas.openxmlformats.org/package/2006/relationships"><Relationship Id="rId3" Type="http://schemas.openxmlformats.org/officeDocument/2006/relationships/hyperlink" Target="https://www.slideshare.net/shuntaroy/a-review-of-deep-contextualized-word-representations-peters-2018"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pdf/1802.05365.pdf"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hyperlink" Target="https://www.slideshare.net/shuntaroy/a-review-of-deep-contextualized-word-representations-peters-2018"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7.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Contextualized, Token-based Representations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6: LSTMs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8"/>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9"/>
                <a:stretch>
                  <a:fillRect l="-526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1"/>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2"/>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3"/>
                <a:stretch>
                  <a:fillRect l="-1271" t="-140741" r="-2542" b="-198148"/>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idx="4294967295"/>
          </p:nvPr>
        </p:nvSpPr>
        <p:spPr>
          <a:xfrm>
            <a:off x="716886" y="264119"/>
            <a:ext cx="1262040" cy="551431"/>
          </a:xfrm>
        </p:spPr>
        <p:txBody>
          <a:bodyPr/>
          <a:lstStyle/>
          <a:p>
            <a:r>
              <a:rPr lang="en-US" dirty="0"/>
              <a:t>RNN</a:t>
            </a:r>
          </a:p>
        </p:txBody>
      </p:sp>
      <p:sp>
        <p:nvSpPr>
          <p:cNvPr id="65" name="Rectangle 64">
            <a:extLst>
              <a:ext uri="{FF2B5EF4-FFF2-40B4-BE49-F238E27FC236}">
                <a16:creationId xmlns:a16="http://schemas.microsoft.com/office/drawing/2014/main" id="{61A9B8B5-7181-2146-9CEB-11C6793ED205}"/>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dirty="0"/>
          </a:p>
        </p:txBody>
      </p:sp>
    </p:spTree>
    <p:extLst>
      <p:ext uri="{BB962C8B-B14F-4D97-AF65-F5344CB8AC3E}">
        <p14:creationId xmlns:p14="http://schemas.microsoft.com/office/powerpoint/2010/main" val="29472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9"/>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6"/>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7"/>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8"/>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9"/>
                <a:stretch>
                  <a:fillRect l="-1271" t="-140741" r="-2542" b="-198148"/>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idx="4294967295"/>
          </p:nvPr>
        </p:nvSpPr>
        <p:spPr>
          <a:xfrm>
            <a:off x="716886" y="264119"/>
            <a:ext cx="1262040" cy="551431"/>
          </a:xfrm>
        </p:spPr>
        <p:txBody>
          <a:bodyPr/>
          <a:lstStyle/>
          <a:p>
            <a:r>
              <a:rPr lang="en-US" dirty="0"/>
              <a:t>RNN</a:t>
            </a:r>
          </a:p>
        </p:txBody>
      </p:sp>
      <p:sp>
        <p:nvSpPr>
          <p:cNvPr id="91" name="Rectangle 90">
            <a:extLst>
              <a:ext uri="{FF2B5EF4-FFF2-40B4-BE49-F238E27FC236}">
                <a16:creationId xmlns:a16="http://schemas.microsoft.com/office/drawing/2014/main" id="{0AB4A7CB-8370-2445-B4CA-1C06ECF8C719}"/>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dirty="0"/>
          </a:p>
        </p:txBody>
      </p:sp>
    </p:spTree>
    <p:extLst>
      <p:ext uri="{BB962C8B-B14F-4D97-AF65-F5344CB8AC3E}">
        <p14:creationId xmlns:p14="http://schemas.microsoft.com/office/powerpoint/2010/main" val="317151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4DB7475E-3020-9749-A975-5DE94989783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dirty="0"/>
          </a:p>
        </p:txBody>
      </p:sp>
    </p:spTree>
    <p:extLst>
      <p:ext uri="{BB962C8B-B14F-4D97-AF65-F5344CB8AC3E}">
        <p14:creationId xmlns:p14="http://schemas.microsoft.com/office/powerpoint/2010/main" val="98687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4699000" y="5566790"/>
            <a:ext cx="1310638" cy="1006851"/>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3F1A0207-26EF-FD45-9BB4-89C2B26AAFDC}"/>
              </a:ext>
            </a:extLst>
          </p:cNvPr>
          <p:cNvSpPr/>
          <p:nvPr/>
        </p:nvSpPr>
        <p:spPr>
          <a:xfrm>
            <a:off x="7213600" y="5600700"/>
            <a:ext cx="800100" cy="91463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66D627FC-168E-B743-94F5-A5550AD574C0}"/>
              </a:ext>
            </a:extLst>
          </p:cNvPr>
          <p:cNvSpPr/>
          <p:nvPr/>
        </p:nvSpPr>
        <p:spPr>
          <a:xfrm>
            <a:off x="9258300" y="5626100"/>
            <a:ext cx="1143000" cy="865183"/>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962784" y="2071854"/>
            <a:ext cx="917781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During training, regardless of our output predictions,</a:t>
            </a:r>
            <a:br>
              <a:rPr lang="en-US" sz="2400" b="1" dirty="0">
                <a:solidFill>
                  <a:schemeClr val="tx1">
                    <a:lumMod val="85000"/>
                    <a:lumOff val="15000"/>
                  </a:schemeClr>
                </a:solidFill>
                <a:latin typeface="Avenir Light" panose="020B0402020203020204" pitchFamily="34" charset="77"/>
              </a:rPr>
            </a:br>
            <a:r>
              <a:rPr lang="en-US" sz="2400" b="1" dirty="0">
                <a:solidFill>
                  <a:schemeClr val="tx1">
                    <a:lumMod val="85000"/>
                    <a:lumOff val="15000"/>
                  </a:schemeClr>
                </a:solidFill>
                <a:latin typeface="Avenir Light" panose="020B0402020203020204" pitchFamily="34" charset="77"/>
              </a:rPr>
              <a:t>we feed in the 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370178D8-32C1-F34C-992A-78A2D4EEB437}"/>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dirty="0"/>
          </a:p>
        </p:txBody>
      </p:sp>
    </p:spTree>
    <p:extLst>
      <p:ext uri="{BB962C8B-B14F-4D97-AF65-F5344CB8AC3E}">
        <p14:creationId xmlns:p14="http://schemas.microsoft.com/office/powerpoint/2010/main" val="223352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rgbClr val="F47F83">
              <a:alpha val="57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5"/>
                <a:stretch>
                  <a:fillRect b="-3226"/>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𝑦</m:t>
                          </m:r>
                        </m:e>
                      </m:acc>
                    </m:oMath>
                  </m:oMathPara>
                </a14:m>
                <a:endParaRPr lang="en-US" sz="2400" dirty="0"/>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7"/>
                <a:stretch>
                  <a:fillRect l="-1271" t="-140741" r="-2542" b="-198148"/>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idx="4294967295"/>
          </p:nvPr>
        </p:nvSpPr>
        <p:spPr>
          <a:xfrm>
            <a:off x="716886" y="264119"/>
            <a:ext cx="1262040" cy="551431"/>
          </a:xfrm>
        </p:spPr>
        <p:txBody>
          <a:bodyPr/>
          <a:lstStyle/>
          <a:p>
            <a:r>
              <a:rPr lang="en-US" dirty="0"/>
              <a:t>RNN</a:t>
            </a:r>
          </a:p>
        </p:txBody>
      </p:sp>
      <p:sp>
        <p:nvSpPr>
          <p:cNvPr id="135" name="Rectangle 134">
            <a:extLst>
              <a:ext uri="{FF2B5EF4-FFF2-40B4-BE49-F238E27FC236}">
                <a16:creationId xmlns:a16="http://schemas.microsoft.com/office/drawing/2014/main" id="{2F996211-4607-8A41-8AD0-9A4564B7E4B2}"/>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dirty="0"/>
          </a:p>
        </p:txBody>
      </p:sp>
    </p:spTree>
    <p:extLst>
      <p:ext uri="{BB962C8B-B14F-4D97-AF65-F5344CB8AC3E}">
        <p14:creationId xmlns:p14="http://schemas.microsoft.com/office/powerpoint/2010/main" val="30905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rgbClr val="F47F83">
              <a:alpha val="57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5"/>
                <a:stretch>
                  <a:fillRect b="-3226"/>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𝑦</m:t>
                          </m:r>
                        </m:e>
                      </m:acc>
                    </m:oMath>
                  </m:oMathPara>
                </a14:m>
                <a:endParaRPr lang="en-US" sz="2400" dirty="0"/>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7"/>
                <a:stretch>
                  <a:fillRect l="-1271" t="-140741" r="-2542" b="-19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937645" y="4599784"/>
                <a:ext cx="9177816" cy="190527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Our total loss is simply the average loss across all </a:t>
                </a:r>
                <a14:m>
                  <m:oMath xmlns:m="http://schemas.openxmlformats.org/officeDocument/2006/math">
                    <m:r>
                      <a:rPr lang="en-US" sz="2400" b="1" i="1" dirty="0" smtClean="0">
                        <a:solidFill>
                          <a:schemeClr val="tx1">
                            <a:lumMod val="85000"/>
                            <a:lumOff val="15000"/>
                          </a:schemeClr>
                        </a:solidFill>
                        <a:latin typeface="Cambria Math" panose="02040503050406030204" pitchFamily="18" charset="0"/>
                      </a:rPr>
                      <m:t>𝑻</m:t>
                    </m:r>
                  </m:oMath>
                </a14:m>
                <a:r>
                  <a:rPr lang="en-US" sz="2400" b="1" dirty="0">
                    <a:solidFill>
                      <a:schemeClr val="tx1">
                        <a:lumMod val="85000"/>
                        <a:lumOff val="15000"/>
                      </a:schemeClr>
                    </a:solidFill>
                    <a:latin typeface="Avenir Light" panose="020B0402020203020204" pitchFamily="34" charset="77"/>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937645" y="4599784"/>
                <a:ext cx="9177816" cy="1905274"/>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idx="4294967295"/>
          </p:nvPr>
        </p:nvSpPr>
        <p:spPr>
          <a:xfrm>
            <a:off x="716886" y="264119"/>
            <a:ext cx="1262040" cy="551431"/>
          </a:xfrm>
        </p:spPr>
        <p:txBody>
          <a:bodyPr/>
          <a:lstStyle/>
          <a:p>
            <a:r>
              <a:rPr lang="en-US" dirty="0"/>
              <a:t>RNN</a:t>
            </a:r>
          </a:p>
        </p:txBody>
      </p:sp>
      <p:sp>
        <p:nvSpPr>
          <p:cNvPr id="136" name="Rectangle 135">
            <a:extLst>
              <a:ext uri="{FF2B5EF4-FFF2-40B4-BE49-F238E27FC236}">
                <a16:creationId xmlns:a16="http://schemas.microsoft.com/office/drawing/2014/main" id="{2D7CF4B0-4EE7-3646-8505-A4663E8ACBAE}"/>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dirty="0"/>
          </a:p>
        </p:txBody>
      </p:sp>
    </p:spTree>
    <p:extLst>
      <p:ext uri="{BB962C8B-B14F-4D97-AF65-F5344CB8AC3E}">
        <p14:creationId xmlns:p14="http://schemas.microsoft.com/office/powerpoint/2010/main" val="273856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6"/>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7"/>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8"/>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0"/>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7" name="Oval 266">
            <a:extLst>
              <a:ext uri="{FF2B5EF4-FFF2-40B4-BE49-F238E27FC236}">
                <a16:creationId xmlns:a16="http://schemas.microsoft.com/office/drawing/2014/main" id="{FB71F565-4D26-4E48-88BE-671C44AB73EF}"/>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8" name="Oval 267">
            <a:extLst>
              <a:ext uri="{FF2B5EF4-FFF2-40B4-BE49-F238E27FC236}">
                <a16:creationId xmlns:a16="http://schemas.microsoft.com/office/drawing/2014/main" id="{0C6E6D62-C318-9B45-9036-510A4C719BE0}"/>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9" name="Oval 268">
            <a:extLst>
              <a:ext uri="{FF2B5EF4-FFF2-40B4-BE49-F238E27FC236}">
                <a16:creationId xmlns:a16="http://schemas.microsoft.com/office/drawing/2014/main" id="{DABC2967-AC08-2044-A9F1-A8D83EC7E6D8}"/>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0" name="Oval 269">
            <a:extLst>
              <a:ext uri="{FF2B5EF4-FFF2-40B4-BE49-F238E27FC236}">
                <a16:creationId xmlns:a16="http://schemas.microsoft.com/office/drawing/2014/main" id="{91BE0F88-95E4-1840-B614-591138A805DB}"/>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1"/>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4" name="Oval 273">
            <a:extLst>
              <a:ext uri="{FF2B5EF4-FFF2-40B4-BE49-F238E27FC236}">
                <a16:creationId xmlns:a16="http://schemas.microsoft.com/office/drawing/2014/main" id="{61D1EA61-C4B9-1141-AE63-02A8A057DF1D}"/>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5" name="Oval 274">
            <a:extLst>
              <a:ext uri="{FF2B5EF4-FFF2-40B4-BE49-F238E27FC236}">
                <a16:creationId xmlns:a16="http://schemas.microsoft.com/office/drawing/2014/main" id="{60BF5E45-AF98-0449-9EC5-B489921AE796}"/>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6" name="Oval 275">
            <a:extLst>
              <a:ext uri="{FF2B5EF4-FFF2-40B4-BE49-F238E27FC236}">
                <a16:creationId xmlns:a16="http://schemas.microsoft.com/office/drawing/2014/main" id="{B9282EC1-0555-464A-A61B-EB9949FCF272}"/>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7" name="Oval 276">
            <a:extLst>
              <a:ext uri="{FF2B5EF4-FFF2-40B4-BE49-F238E27FC236}">
                <a16:creationId xmlns:a16="http://schemas.microsoft.com/office/drawing/2014/main" id="{CF08DE11-699C-664B-853C-95CD30A2E907}"/>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2"/>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1" name="Oval 280">
            <a:extLst>
              <a:ext uri="{FF2B5EF4-FFF2-40B4-BE49-F238E27FC236}">
                <a16:creationId xmlns:a16="http://schemas.microsoft.com/office/drawing/2014/main" id="{F16ED060-2AF2-554F-A2EA-5BD5A75F38E6}"/>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2" name="Oval 281">
            <a:extLst>
              <a:ext uri="{FF2B5EF4-FFF2-40B4-BE49-F238E27FC236}">
                <a16:creationId xmlns:a16="http://schemas.microsoft.com/office/drawing/2014/main" id="{3DADBE44-F2C3-5248-81F6-7F06B6A7B3AF}"/>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3" name="Oval 282">
            <a:extLst>
              <a:ext uri="{FF2B5EF4-FFF2-40B4-BE49-F238E27FC236}">
                <a16:creationId xmlns:a16="http://schemas.microsoft.com/office/drawing/2014/main" id="{6E9063AF-87E3-594E-B2A7-E0EA6F1B7473}"/>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4" name="Oval 283">
            <a:extLst>
              <a:ext uri="{FF2B5EF4-FFF2-40B4-BE49-F238E27FC236}">
                <a16:creationId xmlns:a16="http://schemas.microsoft.com/office/drawing/2014/main" id="{A3662BA6-987E-1A45-B228-9AB4EE359077}"/>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4" name="Oval 293">
            <a:extLst>
              <a:ext uri="{FF2B5EF4-FFF2-40B4-BE49-F238E27FC236}">
                <a16:creationId xmlns:a16="http://schemas.microsoft.com/office/drawing/2014/main" id="{A646A66F-901A-6A46-9C13-4311CAE6E93F}"/>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5" name="Oval 294">
            <a:extLst>
              <a:ext uri="{FF2B5EF4-FFF2-40B4-BE49-F238E27FC236}">
                <a16:creationId xmlns:a16="http://schemas.microsoft.com/office/drawing/2014/main" id="{1923A487-4F3E-2A4B-9A9B-93696C60916A}"/>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6" name="Oval 295">
            <a:extLst>
              <a:ext uri="{FF2B5EF4-FFF2-40B4-BE49-F238E27FC236}">
                <a16:creationId xmlns:a16="http://schemas.microsoft.com/office/drawing/2014/main" id="{90976CC0-CD1B-634C-A1B7-9253728C290C}"/>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7" name="Oval 296">
            <a:extLst>
              <a:ext uri="{FF2B5EF4-FFF2-40B4-BE49-F238E27FC236}">
                <a16:creationId xmlns:a16="http://schemas.microsoft.com/office/drawing/2014/main" id="{EDC8AA5F-4596-C54C-84AB-7ACC93A36DA9}"/>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5"/>
                <a:stretch>
                  <a:fillRect l="-951"/>
                </a:stretch>
              </a:blipFill>
            </p:spPr>
            <p:txBody>
              <a:bodyPr/>
              <a:lstStyle/>
              <a:p>
                <a:r>
                  <a:rPr lang="en-US">
                    <a:noFill/>
                  </a:rPr>
                  <a:t> </a:t>
                </a:r>
              </a:p>
            </p:txBody>
          </p:sp>
        </mc:Fallback>
      </mc:AlternateContent>
      <p:sp>
        <p:nvSpPr>
          <p:cNvPr id="117" name="Title 1">
            <a:extLst>
              <a:ext uri="{FF2B5EF4-FFF2-40B4-BE49-F238E27FC236}">
                <a16:creationId xmlns:a16="http://schemas.microsoft.com/office/drawing/2014/main" id="{3FACD8F9-AA8A-7B4E-BC73-0C8F131A3234}"/>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1E835A55-D192-F842-B102-F5F3128312A8}"/>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dirty="0"/>
          </a:p>
        </p:txBody>
      </p:sp>
    </p:spTree>
    <p:extLst>
      <p:ext uri="{BB962C8B-B14F-4D97-AF65-F5344CB8AC3E}">
        <p14:creationId xmlns:p14="http://schemas.microsoft.com/office/powerpoint/2010/main" val="149584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2"/>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4"/>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01717"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5"/>
                <a:stretch>
                  <a:fillRect l="-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16"/>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8113937" y="4064463"/>
            <a:ext cx="1541075"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a:extLst>
              <a:ext uri="{FF2B5EF4-FFF2-40B4-BE49-F238E27FC236}">
                <a16:creationId xmlns:a16="http://schemas.microsoft.com/office/drawing/2014/main" id="{482BDA88-4D95-6C4C-A3F9-C1ABAACAF4E8}"/>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7" name="Oval 136">
            <a:extLst>
              <a:ext uri="{FF2B5EF4-FFF2-40B4-BE49-F238E27FC236}">
                <a16:creationId xmlns:a16="http://schemas.microsoft.com/office/drawing/2014/main" id="{0127F792-B951-4D4E-AA21-2AFAD215A2AF}"/>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8" name="Oval 137">
            <a:extLst>
              <a:ext uri="{FF2B5EF4-FFF2-40B4-BE49-F238E27FC236}">
                <a16:creationId xmlns:a16="http://schemas.microsoft.com/office/drawing/2014/main" id="{A60176C7-82D5-7140-B8E6-EF9F381ED157}"/>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9" name="Oval 138">
            <a:extLst>
              <a:ext uri="{FF2B5EF4-FFF2-40B4-BE49-F238E27FC236}">
                <a16:creationId xmlns:a16="http://schemas.microsoft.com/office/drawing/2014/main" id="{108B0E01-F1F2-584A-95A8-BC29171603EE}"/>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0" name="Oval 139">
            <a:extLst>
              <a:ext uri="{FF2B5EF4-FFF2-40B4-BE49-F238E27FC236}">
                <a16:creationId xmlns:a16="http://schemas.microsoft.com/office/drawing/2014/main" id="{CBAE1102-A982-D845-B217-FEF50C32A854}"/>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127" name="Title 1">
            <a:extLst>
              <a:ext uri="{FF2B5EF4-FFF2-40B4-BE49-F238E27FC236}">
                <a16:creationId xmlns:a16="http://schemas.microsoft.com/office/drawing/2014/main" id="{8C7D4EEB-4008-A344-AF28-066C51434DA6}"/>
              </a:ext>
            </a:extLst>
          </p:cNvPr>
          <p:cNvSpPr>
            <a:spLocks noGrp="1"/>
          </p:cNvSpPr>
          <p:nvPr>
            <p:ph type="title" idx="4294967295"/>
          </p:nvPr>
        </p:nvSpPr>
        <p:spPr>
          <a:xfrm>
            <a:off x="716886" y="264119"/>
            <a:ext cx="1262040" cy="551431"/>
          </a:xfrm>
        </p:spPr>
        <p:txBody>
          <a:bodyPr/>
          <a:lstStyle/>
          <a:p>
            <a:r>
              <a:rPr lang="en-US" dirty="0"/>
              <a:t>RNN</a:t>
            </a:r>
          </a:p>
        </p:txBody>
      </p:sp>
      <p:sp>
        <p:nvSpPr>
          <p:cNvPr id="128" name="Rectangle 127">
            <a:extLst>
              <a:ext uri="{FF2B5EF4-FFF2-40B4-BE49-F238E27FC236}">
                <a16:creationId xmlns:a16="http://schemas.microsoft.com/office/drawing/2014/main" id="{521B47E3-1AC6-1F46-A47D-CAE54ACA0010}"/>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dirty="0"/>
          </a:p>
        </p:txBody>
      </p:sp>
    </p:spTree>
    <p:extLst>
      <p:ext uri="{BB962C8B-B14F-4D97-AF65-F5344CB8AC3E}">
        <p14:creationId xmlns:p14="http://schemas.microsoft.com/office/powerpoint/2010/main" val="428447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9"/>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10"/>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5940213" y="4064461"/>
            <a:ext cx="371479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2" name="Oval 151">
            <a:extLst>
              <a:ext uri="{FF2B5EF4-FFF2-40B4-BE49-F238E27FC236}">
                <a16:creationId xmlns:a16="http://schemas.microsoft.com/office/drawing/2014/main" id="{3FB26CEC-8C11-DA4A-805E-8913F225BE13}"/>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4" name="Oval 163">
            <a:extLst>
              <a:ext uri="{FF2B5EF4-FFF2-40B4-BE49-F238E27FC236}">
                <a16:creationId xmlns:a16="http://schemas.microsoft.com/office/drawing/2014/main" id="{DBBEC36D-FCE7-0A4D-820F-D99BFAEA4F11}"/>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5" name="Oval 164">
            <a:extLst>
              <a:ext uri="{FF2B5EF4-FFF2-40B4-BE49-F238E27FC236}">
                <a16:creationId xmlns:a16="http://schemas.microsoft.com/office/drawing/2014/main" id="{0562D322-A37E-B34C-8F6A-273F4627145E}"/>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Oval 165">
            <a:extLst>
              <a:ext uri="{FF2B5EF4-FFF2-40B4-BE49-F238E27FC236}">
                <a16:creationId xmlns:a16="http://schemas.microsoft.com/office/drawing/2014/main" id="{7A8AF458-9275-5C4A-B518-D141D02021A1}"/>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4" name="Oval 173">
            <a:extLst>
              <a:ext uri="{FF2B5EF4-FFF2-40B4-BE49-F238E27FC236}">
                <a16:creationId xmlns:a16="http://schemas.microsoft.com/office/drawing/2014/main" id="{07E68D4F-7E15-CB40-A308-F80E5AC3CCFB}"/>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2" name="Oval 181">
            <a:extLst>
              <a:ext uri="{FF2B5EF4-FFF2-40B4-BE49-F238E27FC236}">
                <a16:creationId xmlns:a16="http://schemas.microsoft.com/office/drawing/2014/main" id="{916D7B26-88F8-8348-A504-06F5823A7A67}"/>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6" name="Oval 185">
            <a:extLst>
              <a:ext uri="{FF2B5EF4-FFF2-40B4-BE49-F238E27FC236}">
                <a16:creationId xmlns:a16="http://schemas.microsoft.com/office/drawing/2014/main" id="{8CBB8875-326D-8C4B-8DE5-F424AF963BA3}"/>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7" name="Oval 186">
            <a:extLst>
              <a:ext uri="{FF2B5EF4-FFF2-40B4-BE49-F238E27FC236}">
                <a16:creationId xmlns:a16="http://schemas.microsoft.com/office/drawing/2014/main" id="{49ED2F7E-45E7-2A4B-8E3A-6CA910BC6609}"/>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1" name="Oval 190">
            <a:extLst>
              <a:ext uri="{FF2B5EF4-FFF2-40B4-BE49-F238E27FC236}">
                <a16:creationId xmlns:a16="http://schemas.microsoft.com/office/drawing/2014/main" id="{26ABEC15-6E86-0142-8856-484237BDFC63}"/>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2" name="Oval 191">
            <a:extLst>
              <a:ext uri="{FF2B5EF4-FFF2-40B4-BE49-F238E27FC236}">
                <a16:creationId xmlns:a16="http://schemas.microsoft.com/office/drawing/2014/main" id="{711CC6C8-7282-E843-A338-91446BF2C246}"/>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3" name="Oval 192">
            <a:extLst>
              <a:ext uri="{FF2B5EF4-FFF2-40B4-BE49-F238E27FC236}">
                <a16:creationId xmlns:a16="http://schemas.microsoft.com/office/drawing/2014/main" id="{FE5052DA-AD07-EE45-9371-381649D210D5}"/>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6" name="Oval 195">
            <a:extLst>
              <a:ext uri="{FF2B5EF4-FFF2-40B4-BE49-F238E27FC236}">
                <a16:creationId xmlns:a16="http://schemas.microsoft.com/office/drawing/2014/main" id="{F2AD37D4-1BC3-7949-9187-5F1063400D4E}"/>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9" name="Oval 208">
            <a:extLst>
              <a:ext uri="{FF2B5EF4-FFF2-40B4-BE49-F238E27FC236}">
                <a16:creationId xmlns:a16="http://schemas.microsoft.com/office/drawing/2014/main" id="{D94009E7-1E7B-3D48-90D9-113F182D1503}"/>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0" name="Oval 209">
            <a:extLst>
              <a:ext uri="{FF2B5EF4-FFF2-40B4-BE49-F238E27FC236}">
                <a16:creationId xmlns:a16="http://schemas.microsoft.com/office/drawing/2014/main" id="{CD7091CE-A573-424A-B3C4-956C18FA5852}"/>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1" name="Oval 210">
            <a:extLst>
              <a:ext uri="{FF2B5EF4-FFF2-40B4-BE49-F238E27FC236}">
                <a16:creationId xmlns:a16="http://schemas.microsoft.com/office/drawing/2014/main" id="{AD16E1FB-B9E5-B143-A52C-C19EDC47E248}"/>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2" name="Oval 211">
            <a:extLst>
              <a:ext uri="{FF2B5EF4-FFF2-40B4-BE49-F238E27FC236}">
                <a16:creationId xmlns:a16="http://schemas.microsoft.com/office/drawing/2014/main" id="{188B5BE6-C9C2-1B48-9778-B745CB4ED0B7}"/>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6"/>
                <a:stretch>
                  <a:fillRect l="-951"/>
                </a:stretch>
              </a:blipFill>
            </p:spPr>
            <p:txBody>
              <a:bodyPr/>
              <a:lstStyle/>
              <a:p>
                <a:r>
                  <a:rPr lang="en-US">
                    <a:noFill/>
                  </a:rPr>
                  <a:t> </a:t>
                </a:r>
              </a:p>
            </p:txBody>
          </p:sp>
        </mc:Fallback>
      </mc:AlternateContent>
      <p:sp>
        <p:nvSpPr>
          <p:cNvPr id="117" name="Title 1">
            <a:extLst>
              <a:ext uri="{FF2B5EF4-FFF2-40B4-BE49-F238E27FC236}">
                <a16:creationId xmlns:a16="http://schemas.microsoft.com/office/drawing/2014/main" id="{95730612-B047-EB40-B6FB-813F8D7F8392}"/>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A2214690-68E9-0949-94A8-CAA5BD3A3B7C}"/>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dirty="0"/>
          </a:p>
        </p:txBody>
      </p:sp>
    </p:spTree>
    <p:extLst>
      <p:ext uri="{BB962C8B-B14F-4D97-AF65-F5344CB8AC3E}">
        <p14:creationId xmlns:p14="http://schemas.microsoft.com/office/powerpoint/2010/main" val="116730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5D68CA1B-7C4B-5845-92FE-230CE08C6BB8}"/>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3CF616DD-64F0-E046-B5F3-17B14C273759}"/>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8"/>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9" name="Rectangle 8">
            <a:extLst>
              <a:ext uri="{FF2B5EF4-FFF2-40B4-BE49-F238E27FC236}">
                <a16:creationId xmlns:a16="http://schemas.microsoft.com/office/drawing/2014/main" id="{C01CD49D-C341-C34E-88AE-2BE76709C423}"/>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9"/>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2" name="Oval 151">
            <a:extLst>
              <a:ext uri="{FF2B5EF4-FFF2-40B4-BE49-F238E27FC236}">
                <a16:creationId xmlns:a16="http://schemas.microsoft.com/office/drawing/2014/main" id="{A89E5755-7BC0-E64C-A052-964F5A7D64E6}"/>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4" name="Oval 163">
            <a:extLst>
              <a:ext uri="{FF2B5EF4-FFF2-40B4-BE49-F238E27FC236}">
                <a16:creationId xmlns:a16="http://schemas.microsoft.com/office/drawing/2014/main" id="{8B38F25F-F328-DF41-B169-FC79C545EF19}"/>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5" name="Oval 164">
            <a:extLst>
              <a:ext uri="{FF2B5EF4-FFF2-40B4-BE49-F238E27FC236}">
                <a16:creationId xmlns:a16="http://schemas.microsoft.com/office/drawing/2014/main" id="{06779AE9-5ABE-8E4E-81A6-4AC5215F8BD8}"/>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Oval 165">
            <a:extLst>
              <a:ext uri="{FF2B5EF4-FFF2-40B4-BE49-F238E27FC236}">
                <a16:creationId xmlns:a16="http://schemas.microsoft.com/office/drawing/2014/main" id="{EE94BAC5-80A0-7249-A650-A610439CE04F}"/>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4" name="Oval 173">
            <a:extLst>
              <a:ext uri="{FF2B5EF4-FFF2-40B4-BE49-F238E27FC236}">
                <a16:creationId xmlns:a16="http://schemas.microsoft.com/office/drawing/2014/main" id="{F5B7B4E4-DBD4-0F49-9A5D-F6E9820771DE}"/>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2" name="Oval 181">
            <a:extLst>
              <a:ext uri="{FF2B5EF4-FFF2-40B4-BE49-F238E27FC236}">
                <a16:creationId xmlns:a16="http://schemas.microsoft.com/office/drawing/2014/main" id="{85B91096-F5BC-B94B-86A4-D3A0EF0D67FA}"/>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6" name="Oval 185">
            <a:extLst>
              <a:ext uri="{FF2B5EF4-FFF2-40B4-BE49-F238E27FC236}">
                <a16:creationId xmlns:a16="http://schemas.microsoft.com/office/drawing/2014/main" id="{1D70B507-87B2-3144-9DF0-CD1DEAD19F75}"/>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7" name="Oval 186">
            <a:extLst>
              <a:ext uri="{FF2B5EF4-FFF2-40B4-BE49-F238E27FC236}">
                <a16:creationId xmlns:a16="http://schemas.microsoft.com/office/drawing/2014/main" id="{6ACF9B3C-1BCD-5746-A2F4-3E7EF6634517}"/>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1" name="Oval 190">
            <a:extLst>
              <a:ext uri="{FF2B5EF4-FFF2-40B4-BE49-F238E27FC236}">
                <a16:creationId xmlns:a16="http://schemas.microsoft.com/office/drawing/2014/main" id="{B69CC3AE-4394-F747-8EB0-7C462C4A1860}"/>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2" name="Oval 191">
            <a:extLst>
              <a:ext uri="{FF2B5EF4-FFF2-40B4-BE49-F238E27FC236}">
                <a16:creationId xmlns:a16="http://schemas.microsoft.com/office/drawing/2014/main" id="{2F600958-8EC2-8C4E-B84A-169D9689A4EE}"/>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3" name="Oval 192">
            <a:extLst>
              <a:ext uri="{FF2B5EF4-FFF2-40B4-BE49-F238E27FC236}">
                <a16:creationId xmlns:a16="http://schemas.microsoft.com/office/drawing/2014/main" id="{5556CCF3-6A1E-B84F-999D-1A5C8503969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6" name="Oval 195">
            <a:extLst>
              <a:ext uri="{FF2B5EF4-FFF2-40B4-BE49-F238E27FC236}">
                <a16:creationId xmlns:a16="http://schemas.microsoft.com/office/drawing/2014/main" id="{1D495500-73A2-2F45-85E5-801D137219CE}"/>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7" name="Oval 206">
            <a:extLst>
              <a:ext uri="{FF2B5EF4-FFF2-40B4-BE49-F238E27FC236}">
                <a16:creationId xmlns:a16="http://schemas.microsoft.com/office/drawing/2014/main" id="{83D340A6-D30E-0B4D-9AEC-3B7B483730F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8" name="Oval 207">
            <a:extLst>
              <a:ext uri="{FF2B5EF4-FFF2-40B4-BE49-F238E27FC236}">
                <a16:creationId xmlns:a16="http://schemas.microsoft.com/office/drawing/2014/main" id="{CFFE52DD-743A-6947-9BBF-1662BD006FC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9" name="Oval 208">
            <a:extLst>
              <a:ext uri="{FF2B5EF4-FFF2-40B4-BE49-F238E27FC236}">
                <a16:creationId xmlns:a16="http://schemas.microsoft.com/office/drawing/2014/main" id="{5220E712-673B-8F42-9663-AE281A337720}"/>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0" name="Oval 209">
            <a:extLst>
              <a:ext uri="{FF2B5EF4-FFF2-40B4-BE49-F238E27FC236}">
                <a16:creationId xmlns:a16="http://schemas.microsoft.com/office/drawing/2014/main" id="{5EDC017B-3C3D-FD4A-809D-D32C68217F3F}"/>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6"/>
                <a:stretch>
                  <a:fillRect l="-951"/>
                </a:stretch>
              </a:blipFill>
            </p:spPr>
            <p:txBody>
              <a:bodyPr/>
              <a:lstStyle/>
              <a:p>
                <a:r>
                  <a:rPr lang="en-US">
                    <a:noFill/>
                  </a:rPr>
                  <a:t> </a:t>
                </a:r>
              </a:p>
            </p:txBody>
          </p:sp>
        </mc:Fallback>
      </mc:AlternateContent>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dirty="0"/>
          </a:p>
        </p:txBody>
      </p:sp>
    </p:spTree>
    <p:extLst>
      <p:ext uri="{BB962C8B-B14F-4D97-AF65-F5344CB8AC3E}">
        <p14:creationId xmlns:p14="http://schemas.microsoft.com/office/powerpoint/2010/main" val="338143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940EEF-B88C-554B-B25D-830CE2C9CCC3}"/>
              </a:ext>
            </a:extLst>
          </p:cNvPr>
          <p:cNvSpPr/>
          <p:nvPr/>
        </p:nvSpPr>
        <p:spPr>
          <a:xfrm>
            <a:off x="78542" y="78248"/>
            <a:ext cx="12018455" cy="6708058"/>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6578C99-6A4C-1B40-A415-68F7D9C630A5}"/>
                  </a:ext>
                </a:extLst>
              </p14:cNvPr>
              <p14:cNvContentPartPr/>
              <p14:nvPr/>
            </p14:nvContentPartPr>
            <p14:xfrm>
              <a:off x="3355364" y="-1054527"/>
              <a:ext cx="360" cy="360"/>
            </p14:xfrm>
          </p:contentPart>
        </mc:Choice>
        <mc:Fallback xmlns="">
          <p:pic>
            <p:nvPicPr>
              <p:cNvPr id="5" name="Ink 4">
                <a:extLst>
                  <a:ext uri="{FF2B5EF4-FFF2-40B4-BE49-F238E27FC236}">
                    <a16:creationId xmlns:a16="http://schemas.microsoft.com/office/drawing/2014/main" id="{E6578C99-6A4C-1B40-A415-68F7D9C630A5}"/>
                  </a:ext>
                </a:extLst>
              </p:cNvPr>
              <p:cNvPicPr/>
              <p:nvPr/>
            </p:nvPicPr>
            <p:blipFill>
              <a:blip r:embed="rId5"/>
              <a:stretch>
                <a:fillRect/>
              </a:stretch>
            </p:blipFill>
            <p:spPr>
              <a:xfrm>
                <a:off x="3346724" y="-1063527"/>
                <a:ext cx="18000" cy="18000"/>
              </a:xfrm>
              <a:prstGeom prst="rect">
                <a:avLst/>
              </a:prstGeom>
            </p:spPr>
          </p:pic>
        </mc:Fallback>
      </mc:AlternateContent>
      <p:pic>
        <p:nvPicPr>
          <p:cNvPr id="4" name="Picture 3">
            <a:extLst>
              <a:ext uri="{FF2B5EF4-FFF2-40B4-BE49-F238E27FC236}">
                <a16:creationId xmlns:a16="http://schemas.microsoft.com/office/drawing/2014/main" id="{CE2BA7C6-A1C8-1449-8CC9-BD43DDC42816}"/>
              </a:ext>
            </a:extLst>
          </p:cNvPr>
          <p:cNvPicPr>
            <a:picLocks noChangeAspect="1"/>
          </p:cNvPicPr>
          <p:nvPr/>
        </p:nvPicPr>
        <p:blipFill>
          <a:blip r:embed="rId6"/>
          <a:stretch>
            <a:fillRect/>
          </a:stretch>
        </p:blipFill>
        <p:spPr>
          <a:xfrm>
            <a:off x="95003" y="78248"/>
            <a:ext cx="7489691" cy="3898593"/>
          </a:xfrm>
          <a:prstGeom prst="rect">
            <a:avLst/>
          </a:prstGeom>
        </p:spPr>
      </p:pic>
      <p:pic>
        <p:nvPicPr>
          <p:cNvPr id="1028" name="Picture 4" descr="Wu-Tang Clan - Home | Facebook">
            <a:extLst>
              <a:ext uri="{FF2B5EF4-FFF2-40B4-BE49-F238E27FC236}">
                <a16:creationId xmlns:a16="http://schemas.microsoft.com/office/drawing/2014/main" id="{E328A346-3CDC-2449-9ACA-08B504832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3510" y="183054"/>
            <a:ext cx="3927222" cy="3898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422687-B514-5445-A489-8BAA68C6060E}"/>
              </a:ext>
            </a:extLst>
          </p:cNvPr>
          <p:cNvSpPr/>
          <p:nvPr/>
        </p:nvSpPr>
        <p:spPr>
          <a:xfrm>
            <a:off x="520414" y="4226354"/>
            <a:ext cx="10102190" cy="2621743"/>
          </a:xfrm>
          <a:prstGeom prst="rect">
            <a:avLst/>
          </a:prstGeom>
        </p:spPr>
        <p:txBody>
          <a:bodyPr wrap="square">
            <a:spAutoFit/>
          </a:bodyPr>
          <a:lstStyle/>
          <a:p>
            <a:pPr>
              <a:lnSpc>
                <a:spcPct val="150000"/>
              </a:lnSpc>
            </a:pPr>
            <a:r>
              <a:rPr lang="en-US" sz="2800" dirty="0">
                <a:solidFill>
                  <a:schemeClr val="bg1"/>
                </a:solidFill>
                <a:latin typeface="Avenir Book" panose="02000503020000020003" pitchFamily="2" charset="0"/>
              </a:rPr>
              <a:t>Stayin' alive was no jive […] but it was just a dream for the teen, who was a fiend. Started [</a:t>
            </a:r>
            <a:r>
              <a:rPr lang="en-US" sz="2800" dirty="0" err="1">
                <a:solidFill>
                  <a:schemeClr val="bg1"/>
                </a:solidFill>
                <a:latin typeface="Avenir Book" panose="02000503020000020003" pitchFamily="2" charset="0"/>
              </a:rPr>
              <a:t>hustlin</a:t>
            </a:r>
            <a:r>
              <a:rPr lang="en-US" sz="2800" dirty="0">
                <a:solidFill>
                  <a:schemeClr val="bg1"/>
                </a:solidFill>
                <a:latin typeface="Avenir Book" panose="02000503020000020003" pitchFamily="2" charset="0"/>
              </a:rPr>
              <a:t>’ at] 16, and </a:t>
            </a:r>
            <a:r>
              <a:rPr lang="en-US" sz="2800" dirty="0" err="1">
                <a:solidFill>
                  <a:schemeClr val="bg1"/>
                </a:solidFill>
                <a:latin typeface="Avenir Book" panose="02000503020000020003" pitchFamily="2" charset="0"/>
              </a:rPr>
              <a:t>runnin</a:t>
            </a:r>
            <a:r>
              <a:rPr lang="en-US" sz="2800" dirty="0">
                <a:solidFill>
                  <a:schemeClr val="bg1"/>
                </a:solidFill>
                <a:latin typeface="Avenir Book" panose="02000503020000020003" pitchFamily="2" charset="0"/>
              </a:rPr>
              <a:t>' up in [LSTM gates].</a:t>
            </a:r>
          </a:p>
          <a:p>
            <a:pPr algn="r">
              <a:lnSpc>
                <a:spcPct val="150000"/>
              </a:lnSpc>
            </a:pPr>
            <a:r>
              <a:rPr lang="en-US" sz="2800" dirty="0">
                <a:solidFill>
                  <a:schemeClr val="bg1"/>
                </a:solidFill>
                <a:latin typeface="Avenir Book" panose="02000503020000020003" pitchFamily="2" charset="0"/>
              </a:rPr>
              <a:t>-- Raekwon of Wu-Tang (1994)</a:t>
            </a:r>
          </a:p>
        </p:txBody>
      </p:sp>
    </p:spTree>
    <p:extLst>
      <p:ext uri="{BB962C8B-B14F-4D97-AF65-F5344CB8AC3E}">
        <p14:creationId xmlns:p14="http://schemas.microsoft.com/office/powerpoint/2010/main" val="42013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568918"/>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This </a:t>
                </a:r>
                <a:r>
                  <a:rPr lang="en-US" dirty="0">
                    <a:solidFill>
                      <a:srgbClr val="C00000"/>
                    </a:solidFill>
                    <a:latin typeface="Avenir Light" panose="020B0402020203020204" pitchFamily="34" charset="77"/>
                  </a:rPr>
                  <a:t>backpropagation through time (BPTT) </a:t>
                </a:r>
                <a:r>
                  <a:rPr lang="en-US" dirty="0">
                    <a:latin typeface="Avenir Light" panose="020B0402020203020204" pitchFamily="34" charset="77"/>
                  </a:rPr>
                  <a:t>process is </a:t>
                </a:r>
                <a:r>
                  <a:rPr lang="en-US" b="1" dirty="0">
                    <a:latin typeface="Avenir Light" panose="020B0402020203020204" pitchFamily="34" charset="77"/>
                  </a:rPr>
                  <a:t>expensive</a:t>
                </a:r>
              </a:p>
              <a:p>
                <a:pPr>
                  <a:lnSpc>
                    <a:spcPct val="150000"/>
                  </a:lnSpc>
                  <a:spcBef>
                    <a:spcPts val="3500"/>
                  </a:spcBef>
                </a:pPr>
                <a:r>
                  <a:rPr lang="en-US" dirty="0">
                    <a:latin typeface="Avenir Light" panose="020B0402020203020204" pitchFamily="34" charset="77"/>
                  </a:rPr>
                  <a:t>Instead of updating after every timestep, we tend to do so every </a:t>
                </a:r>
                <a14:m>
                  <m:oMath xmlns:m="http://schemas.openxmlformats.org/officeDocument/2006/math">
                    <m:r>
                      <a:rPr lang="en-US" b="0" i="1" dirty="0" smtClean="0">
                        <a:solidFill>
                          <a:srgbClr val="C00000"/>
                        </a:solidFill>
                        <a:latin typeface="Cambria Math" panose="02040503050406030204" pitchFamily="18" charset="0"/>
                      </a:rPr>
                      <m:t>𝑇</m:t>
                    </m:r>
                  </m:oMath>
                </a14:m>
                <a:r>
                  <a:rPr lang="en-US" dirty="0">
                    <a:latin typeface="Avenir Light" panose="020B0402020203020204" pitchFamily="34" charset="77"/>
                  </a:rPr>
                  <a:t> steps (e.g., every </a:t>
                </a:r>
                <a:r>
                  <a:rPr lang="en-US" u="sng" dirty="0">
                    <a:latin typeface="Avenir Light" panose="020B0402020203020204" pitchFamily="34" charset="77"/>
                  </a:rPr>
                  <a:t>sentence</a:t>
                </a:r>
                <a:r>
                  <a:rPr lang="en-US" dirty="0">
                    <a:latin typeface="Avenir Light" panose="020B0402020203020204" pitchFamily="34" charset="77"/>
                  </a:rPr>
                  <a:t> or </a:t>
                </a:r>
                <a:r>
                  <a:rPr lang="en-US" u="sng" dirty="0">
                    <a:latin typeface="Avenir Light" panose="020B0402020203020204" pitchFamily="34" charset="77"/>
                  </a:rPr>
                  <a:t>paragraph</a:t>
                </a:r>
                <a:r>
                  <a:rPr lang="en-US" dirty="0">
                    <a:latin typeface="Avenir Light" panose="020B0402020203020204" pitchFamily="34" charset="77"/>
                  </a:rPr>
                  <a:t>)</a:t>
                </a:r>
              </a:p>
              <a:p>
                <a:pPr>
                  <a:lnSpc>
                    <a:spcPct val="150000"/>
                  </a:lnSpc>
                  <a:spcBef>
                    <a:spcPts val="3500"/>
                  </a:spcBef>
                </a:pPr>
                <a:r>
                  <a:rPr lang="en-US" dirty="0">
                    <a:latin typeface="Avenir Light" panose="020B0402020203020204" pitchFamily="34" charset="77"/>
                  </a:rPr>
                  <a:t>This isn’t equivalent to using only a window size </a:t>
                </a:r>
                <a14:m>
                  <m:oMath xmlns:m="http://schemas.openxmlformats.org/officeDocument/2006/math">
                    <m:r>
                      <a:rPr lang="en-US" b="0" i="1" dirty="0" smtClean="0">
                        <a:solidFill>
                          <a:srgbClr val="C00000"/>
                        </a:solidFill>
                        <a:latin typeface="Cambria Math" panose="02040503050406030204" pitchFamily="18" charset="0"/>
                      </a:rPr>
                      <m:t>𝑇</m:t>
                    </m:r>
                  </m:oMath>
                </a14:m>
                <a:br>
                  <a:rPr lang="en-US" dirty="0">
                    <a:latin typeface="Avenir Light" panose="020B0402020203020204" pitchFamily="34" charset="77"/>
                  </a:rPr>
                </a:br>
                <a:r>
                  <a:rPr lang="en-US" dirty="0">
                    <a:latin typeface="Avenir Light" panose="020B0402020203020204" pitchFamily="34" charset="77"/>
                  </a:rPr>
                  <a:t>(a la </a:t>
                </a:r>
                <a:r>
                  <a:rPr lang="en-US" dirty="0">
                    <a:solidFill>
                      <a:srgbClr val="7030A0"/>
                    </a:solidFill>
                    <a:latin typeface="Avenir Light" panose="020B0402020203020204" pitchFamily="34" charset="77"/>
                  </a:rPr>
                  <a:t>n-grams</a:t>
                </a:r>
                <a:r>
                  <a:rPr lang="en-US" dirty="0">
                    <a:latin typeface="Avenir Light" panose="020B0402020203020204" pitchFamily="34" charset="77"/>
                  </a:rPr>
                  <a:t>) because we still have ‘infinite memory’</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1568918"/>
                <a:ext cx="10488096" cy="4539782"/>
              </a:xfrm>
              <a:prstGeom prst="rect">
                <a:avLst/>
              </a:prstGeom>
              <a:blipFill>
                <a:blip r:embed="rId2"/>
                <a:stretch>
                  <a:fillRect l="-967" r="-48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BD3C07E-1AA1-A045-BECA-C00217DB24DC}"/>
              </a:ext>
            </a:extLst>
          </p:cNvPr>
          <p:cNvSpPr>
            <a:spLocks noGrp="1"/>
          </p:cNvSpPr>
          <p:nvPr>
            <p:ph type="title" idx="4294967295"/>
          </p:nvPr>
        </p:nvSpPr>
        <p:spPr>
          <a:xfrm>
            <a:off x="716886" y="264119"/>
            <a:ext cx="1262040" cy="551431"/>
          </a:xfrm>
        </p:spPr>
        <p:txBody>
          <a:bodyPr/>
          <a:lstStyle/>
          <a:p>
            <a:r>
              <a:rPr lang="en-US" dirty="0"/>
              <a:t>RNN</a:t>
            </a:r>
          </a:p>
        </p:txBody>
      </p:sp>
      <p:sp>
        <p:nvSpPr>
          <p:cNvPr id="11" name="Rectangle 10">
            <a:extLst>
              <a:ext uri="{FF2B5EF4-FFF2-40B4-BE49-F238E27FC236}">
                <a16:creationId xmlns:a16="http://schemas.microsoft.com/office/drawing/2014/main" id="{94AA936F-5E98-9F4B-989D-B37FA0642B9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9">
            <a:extLst>
              <a:ext uri="{FF2B5EF4-FFF2-40B4-BE49-F238E27FC236}">
                <a16:creationId xmlns:a16="http://schemas.microsoft.com/office/drawing/2014/main" id="{4761C2AD-C6C9-654E-A2DC-79EC59B76EB8}"/>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dirty="0"/>
          </a:p>
        </p:txBody>
      </p:sp>
    </p:spTree>
    <p:extLst>
      <p:ext uri="{BB962C8B-B14F-4D97-AF65-F5344CB8AC3E}">
        <p14:creationId xmlns:p14="http://schemas.microsoft.com/office/powerpoint/2010/main" val="73192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5C6A5A32-2E40-2D4D-98C7-2C6E4ADB0BB5}"/>
              </a:ext>
            </a:extLst>
          </p:cNvPr>
          <p:cNvSpPr>
            <a:spLocks noGrp="1"/>
          </p:cNvSpPr>
          <p:nvPr>
            <p:ph type="title" idx="4294967295"/>
          </p:nvPr>
        </p:nvSpPr>
        <p:spPr>
          <a:xfrm>
            <a:off x="716886" y="264119"/>
            <a:ext cx="3228098" cy="551431"/>
          </a:xfrm>
        </p:spPr>
        <p:txBody>
          <a:bodyPr>
            <a:normAutofit/>
          </a:bodyPr>
          <a:lstStyle/>
          <a:p>
            <a:r>
              <a:rPr lang="en-US" dirty="0"/>
              <a:t>RNN: Generation</a:t>
            </a:r>
          </a:p>
        </p:txBody>
      </p:sp>
      <p:sp>
        <p:nvSpPr>
          <p:cNvPr id="15" name="Rectangle 14">
            <a:extLst>
              <a:ext uri="{FF2B5EF4-FFF2-40B4-BE49-F238E27FC236}">
                <a16:creationId xmlns:a16="http://schemas.microsoft.com/office/drawing/2014/main" id="{A9ADF444-F719-9645-839E-3E2CE5B2C9A4}"/>
              </a:ext>
            </a:extLst>
          </p:cNvPr>
          <p:cNvSpPr/>
          <p:nvPr/>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5"/>
                <a:stretch>
                  <a:fillRect l="-5263"/>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55" name="Title 1">
            <a:extLst>
              <a:ext uri="{FF2B5EF4-FFF2-40B4-BE49-F238E27FC236}">
                <a16:creationId xmlns:a16="http://schemas.microsoft.com/office/drawing/2014/main" id="{5641AF62-B4B9-A649-83DB-10EAE7DF83DE}"/>
              </a:ext>
            </a:extLst>
          </p:cNvPr>
          <p:cNvSpPr txBox="1">
            <a:spLocks/>
          </p:cNvSpPr>
          <p:nvPr/>
        </p:nvSpPr>
        <p:spPr>
          <a:xfrm>
            <a:off x="716886" y="264119"/>
            <a:ext cx="3228098" cy="551431"/>
          </a:xfrm>
          <a:prstGeom prst="rect">
            <a:avLst/>
          </a:prstGeom>
        </p:spPr>
        <p:txBody>
          <a:bodyPr>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a:t>RNN: Generation</a:t>
            </a:r>
            <a:endParaRPr lang="en-US" dirty="0"/>
          </a:p>
        </p:txBody>
      </p:sp>
      <p:sp>
        <p:nvSpPr>
          <p:cNvPr id="56" name="Rectangle 55">
            <a:extLst>
              <a:ext uri="{FF2B5EF4-FFF2-40B4-BE49-F238E27FC236}">
                <a16:creationId xmlns:a16="http://schemas.microsoft.com/office/drawing/2014/main" id="{A8AABBFA-4E7F-F849-AFB1-1D9323B6223C}"/>
              </a:ext>
            </a:extLst>
          </p:cNvPr>
          <p:cNvSpPr/>
          <p:nvPr/>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7"/>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8"/>
                <a:stretch>
                  <a:fillRect l="-526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dirty="0"/>
          </a:p>
        </p:txBody>
      </p:sp>
    </p:spTree>
    <p:extLst>
      <p:ext uri="{BB962C8B-B14F-4D97-AF65-F5344CB8AC3E}">
        <p14:creationId xmlns:p14="http://schemas.microsoft.com/office/powerpoint/2010/main" val="1150103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9"/>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1"/>
                <a:stretch>
                  <a:fillRect l="-5263" b="-2500"/>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2"/>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dirty="0"/>
          </a:p>
        </p:txBody>
      </p:sp>
    </p:spTree>
    <p:extLst>
      <p:ext uri="{BB962C8B-B14F-4D97-AF65-F5344CB8AC3E}">
        <p14:creationId xmlns:p14="http://schemas.microsoft.com/office/powerpoint/2010/main" val="137549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4"/>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5"/>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6"/>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dirty="0"/>
          </a:p>
        </p:txBody>
      </p:sp>
    </p:spTree>
    <p:extLst>
      <p:ext uri="{BB962C8B-B14F-4D97-AF65-F5344CB8AC3E}">
        <p14:creationId xmlns:p14="http://schemas.microsoft.com/office/powerpoint/2010/main" val="93632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b="1" dirty="0">
                <a:latin typeface="Avenir Light" panose="020B0402020203020204" pitchFamily="34" charset="77"/>
              </a:rPr>
              <a:t>NOTE: </a:t>
            </a:r>
            <a:r>
              <a:rPr lang="en-US" sz="2400" dirty="0">
                <a:latin typeface="Avenir Light" panose="020B0402020203020204" pitchFamily="34" charset="77"/>
              </a:rPr>
              <a:t>the same input (e.g., </a:t>
            </a:r>
            <a:r>
              <a:rPr lang="en-US" sz="2400" b="1" dirty="0">
                <a:solidFill>
                  <a:srgbClr val="7030A0"/>
                </a:solidFill>
                <a:latin typeface="Avenir Light" panose="020B0402020203020204" pitchFamily="34" charset="77"/>
              </a:rPr>
              <a:t>“Harry”</a:t>
            </a:r>
            <a:r>
              <a:rPr lang="en-US" sz="2400" dirty="0">
                <a:latin typeface="Avenir Light" panose="020B0402020203020204" pitchFamily="34" charset="77"/>
              </a:rPr>
              <a:t>)</a:t>
            </a:r>
            <a:r>
              <a:rPr lang="en-US" sz="2400" b="1" dirty="0">
                <a:solidFill>
                  <a:srgbClr val="7030A0"/>
                </a:solidFill>
                <a:latin typeface="Avenir Light" panose="020B0402020203020204" pitchFamily="34" charset="77"/>
              </a:rPr>
              <a:t> </a:t>
            </a:r>
            <a:r>
              <a:rPr lang="en-US" sz="2400" dirty="0">
                <a:latin typeface="Avenir Light" panose="020B0402020203020204" pitchFamily="34" charset="77"/>
              </a:rPr>
              <a:t>can easily yield different outputs, depending on the context (unlike FFNNs and n-grams).</a:t>
            </a: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2"/>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3"/>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dirty="0"/>
          </a:p>
        </p:txBody>
      </p:sp>
    </p:spTree>
    <p:extLst>
      <p:ext uri="{BB962C8B-B14F-4D97-AF65-F5344CB8AC3E}">
        <p14:creationId xmlns:p14="http://schemas.microsoft.com/office/powerpoint/2010/main" val="157089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When trained on Harry Potter text, it generates:</a:t>
            </a:r>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983817" y="2696074"/>
            <a:ext cx="10172700" cy="3289300"/>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8718117" y="276262"/>
            <a:ext cx="2438400" cy="205740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444500" y="6205102"/>
            <a:ext cx="10236200" cy="369332"/>
          </a:xfrm>
          <a:prstGeom prst="rect">
            <a:avLst/>
          </a:prstGeom>
        </p:spPr>
        <p:txBody>
          <a:bodyPr wrap="square">
            <a:spAutoFit/>
          </a:bodyPr>
          <a:lstStyle/>
          <a:p>
            <a:r>
              <a:rPr lang="en-US" dirty="0"/>
              <a:t>Source: </a:t>
            </a:r>
            <a:r>
              <a:rPr lang="en-US" dirty="0">
                <a:hlinkClick r:id="rId4"/>
              </a:rPr>
              <a:t>https://medium.com/deep-writing/harry-potter-written-by-artificial-intelligence-8a9431803da6</a:t>
            </a:r>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dirty="0"/>
          </a:p>
        </p:txBody>
      </p:sp>
    </p:spTree>
    <p:extLst>
      <p:ext uri="{BB962C8B-B14F-4D97-AF65-F5344CB8AC3E}">
        <p14:creationId xmlns:p14="http://schemas.microsoft.com/office/powerpoint/2010/main" val="2514677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4524975" y="426260"/>
            <a:ext cx="3755425" cy="1076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When trained on recipes</a:t>
            </a:r>
          </a:p>
        </p:txBody>
      </p:sp>
      <p:sp>
        <p:nvSpPr>
          <p:cNvPr id="4" name="Rectangle 3">
            <a:extLst>
              <a:ext uri="{FF2B5EF4-FFF2-40B4-BE49-F238E27FC236}">
                <a16:creationId xmlns:a16="http://schemas.microsoft.com/office/drawing/2014/main" id="{B694424B-7E00-7146-ABB1-AF05446591C0}"/>
              </a:ext>
            </a:extLst>
          </p:cNvPr>
          <p:cNvSpPr/>
          <p:nvPr/>
        </p:nvSpPr>
        <p:spPr>
          <a:xfrm>
            <a:off x="444500" y="6205102"/>
            <a:ext cx="10236200" cy="369332"/>
          </a:xfrm>
          <a:prstGeom prst="rect">
            <a:avLst/>
          </a:prstGeom>
        </p:spPr>
        <p:txBody>
          <a:bodyPr wrap="square">
            <a:spAutoFit/>
          </a:bodyPr>
          <a:lstStyle/>
          <a:p>
            <a:r>
              <a:rPr lang="en-US" dirty="0"/>
              <a:t>Source: </a:t>
            </a:r>
            <a:r>
              <a:rPr lang="en-US" dirty="0">
                <a:hlinkClick r:id="rId2"/>
              </a:rPr>
              <a:t>https://</a:t>
            </a:r>
            <a:r>
              <a:rPr lang="en-US" dirty="0" err="1">
                <a:hlinkClick r:id="rId2"/>
              </a:rPr>
              <a:t>gist.github.com</a:t>
            </a:r>
            <a:r>
              <a:rPr lang="en-US" dirty="0">
                <a:hlinkClick r:id="rId2"/>
              </a:rPr>
              <a:t>/</a:t>
            </a:r>
            <a:r>
              <a:rPr lang="en-US" dirty="0" err="1">
                <a:hlinkClick r:id="rId2"/>
              </a:rPr>
              <a:t>nylki</a:t>
            </a:r>
            <a:r>
              <a:rPr lang="en-US" dirty="0">
                <a:hlinkClick r:id="rId2"/>
              </a:rPr>
              <a:t>/1efbaa36635956d35bcc</a:t>
            </a:r>
            <a:endParaRPr lang="en-US" dirty="0"/>
          </a:p>
        </p:txBody>
      </p:sp>
      <p:pic>
        <p:nvPicPr>
          <p:cNvPr id="5" name="Picture 4">
            <a:extLst>
              <a:ext uri="{FF2B5EF4-FFF2-40B4-BE49-F238E27FC236}">
                <a16:creationId xmlns:a16="http://schemas.microsoft.com/office/drawing/2014/main" id="{F6A77861-4E44-0844-AEE6-2F0ADC573C03}"/>
              </a:ext>
            </a:extLst>
          </p:cNvPr>
          <p:cNvPicPr>
            <a:picLocks noChangeAspect="1"/>
          </p:cNvPicPr>
          <p:nvPr/>
        </p:nvPicPr>
        <p:blipFill>
          <a:blip r:embed="rId3"/>
          <a:stretch>
            <a:fillRect/>
          </a:stretch>
        </p:blipFill>
        <p:spPr>
          <a:xfrm>
            <a:off x="903804" y="1438854"/>
            <a:ext cx="5638800" cy="2387600"/>
          </a:xfrm>
          <a:prstGeom prst="rect">
            <a:avLst/>
          </a:prstGeom>
        </p:spPr>
      </p:pic>
      <p:pic>
        <p:nvPicPr>
          <p:cNvPr id="6" name="Picture 5">
            <a:extLst>
              <a:ext uri="{FF2B5EF4-FFF2-40B4-BE49-F238E27FC236}">
                <a16:creationId xmlns:a16="http://schemas.microsoft.com/office/drawing/2014/main" id="{31632D84-1AB7-6141-ADAE-6EC97418A452}"/>
              </a:ext>
            </a:extLst>
          </p:cNvPr>
          <p:cNvPicPr>
            <a:picLocks noChangeAspect="1"/>
          </p:cNvPicPr>
          <p:nvPr/>
        </p:nvPicPr>
        <p:blipFill>
          <a:blip r:embed="rId4"/>
          <a:stretch>
            <a:fillRect/>
          </a:stretch>
        </p:blipFill>
        <p:spPr>
          <a:xfrm>
            <a:off x="1107004" y="3953448"/>
            <a:ext cx="10350500" cy="1689100"/>
          </a:xfrm>
          <a:prstGeom prst="rect">
            <a:avLst/>
          </a:prstGeom>
        </p:spPr>
      </p:pic>
      <p:pic>
        <p:nvPicPr>
          <p:cNvPr id="7" name="Picture 6">
            <a:extLst>
              <a:ext uri="{FF2B5EF4-FFF2-40B4-BE49-F238E27FC236}">
                <a16:creationId xmlns:a16="http://schemas.microsoft.com/office/drawing/2014/main" id="{3AD64B2C-C24B-A74E-BF57-3372F59174F0}"/>
              </a:ext>
            </a:extLst>
          </p:cNvPr>
          <p:cNvPicPr>
            <a:picLocks noChangeAspect="1"/>
          </p:cNvPicPr>
          <p:nvPr/>
        </p:nvPicPr>
        <p:blipFill>
          <a:blip r:embed="rId5"/>
          <a:stretch>
            <a:fillRect/>
          </a:stretch>
        </p:blipFill>
        <p:spPr>
          <a:xfrm>
            <a:off x="8530557" y="554324"/>
            <a:ext cx="3086100" cy="2209800"/>
          </a:xfrm>
          <a:prstGeom prst="rect">
            <a:avLst/>
          </a:prstGeom>
        </p:spPr>
      </p:pic>
      <p:sp>
        <p:nvSpPr>
          <p:cNvPr id="8" name="Slide Number Placeholder 9">
            <a:extLst>
              <a:ext uri="{FF2B5EF4-FFF2-40B4-BE49-F238E27FC236}">
                <a16:creationId xmlns:a16="http://schemas.microsoft.com/office/drawing/2014/main" id="{CBD2E7A9-15AE-7047-90C3-2FB66178967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dirty="0"/>
          </a:p>
        </p:txBody>
      </p:sp>
    </p:spTree>
    <p:extLst>
      <p:ext uri="{BB962C8B-B14F-4D97-AF65-F5344CB8AC3E}">
        <p14:creationId xmlns:p14="http://schemas.microsoft.com/office/powerpoint/2010/main" val="163019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RNNs: Overview</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positionality isn’t wonky/overwritten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590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Has trouble actually making use of long-range context</a:t>
            </a:r>
          </a:p>
        </p:txBody>
      </p:sp>
      <p:sp>
        <p:nvSpPr>
          <p:cNvPr id="11" name="Slide Number Placeholder 9">
            <a:extLst>
              <a:ext uri="{FF2B5EF4-FFF2-40B4-BE49-F238E27FC236}">
                <a16:creationId xmlns:a16="http://schemas.microsoft.com/office/drawing/2014/main" id="{1221CFA5-9BEA-8D4E-9993-949489CFDC0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dirty="0"/>
          </a:p>
        </p:txBody>
      </p:sp>
    </p:spTree>
    <p:extLst>
      <p:ext uri="{BB962C8B-B14F-4D97-AF65-F5344CB8AC3E}">
        <p14:creationId xmlns:p14="http://schemas.microsoft.com/office/powerpoint/2010/main" val="181045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322943" y="839333"/>
            <a:ext cx="11546114" cy="4430252"/>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dirty="0">
                <a:latin typeface="Avenir Light" panose="020B0402020203020204" pitchFamily="34" charset="77"/>
              </a:rPr>
              <a:t>HW2 coming very soon. Due in 2 weeks.</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Proposals </a:t>
            </a:r>
            <a:r>
              <a:rPr lang="en-US" sz="2400" dirty="0">
                <a:latin typeface="Avenir Light" panose="020B0402020203020204" pitchFamily="34" charset="77"/>
              </a:rPr>
              <a:t>are due in 9 days, </a:t>
            </a:r>
            <a:r>
              <a:rPr lang="en-US" sz="2400" dirty="0">
                <a:highlight>
                  <a:srgbClr val="FFFF00"/>
                </a:highlight>
                <a:latin typeface="Avenir Light" panose="020B0402020203020204" pitchFamily="34" charset="77"/>
              </a:rPr>
              <a:t>Sept 30</a:t>
            </a:r>
            <a:r>
              <a:rPr lang="en-US" sz="2400" dirty="0">
                <a:latin typeface="Avenir Light" panose="020B0402020203020204" pitchFamily="34" charset="77"/>
              </a:rPr>
              <a:t>.</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Office Hours:</a:t>
            </a:r>
          </a:p>
          <a:p>
            <a:pPr marL="800100" lvl="1" indent="-342900">
              <a:lnSpc>
                <a:spcPct val="200000"/>
              </a:lnSpc>
              <a:buFont typeface="Arial" panose="020B0604020202020204" pitchFamily="34" charset="0"/>
              <a:buChar char="•"/>
            </a:pPr>
            <a:r>
              <a:rPr lang="en-US" sz="2400" dirty="0">
                <a:latin typeface="Avenir Light" panose="020B0402020203020204" pitchFamily="34" charset="77"/>
              </a:rPr>
              <a:t>This week, my OH will be pushed back 30 min: </a:t>
            </a:r>
            <a:r>
              <a:rPr lang="en-US" sz="2400" dirty="0">
                <a:highlight>
                  <a:srgbClr val="FFFF00"/>
                </a:highlight>
                <a:latin typeface="Avenir Light" panose="020B0402020203020204" pitchFamily="34" charset="77"/>
              </a:rPr>
              <a:t>3:30pm – 5:30pm</a:t>
            </a:r>
          </a:p>
          <a:p>
            <a:pPr marL="800100" lvl="1" indent="-342900">
              <a:lnSpc>
                <a:spcPct val="200000"/>
              </a:lnSpc>
              <a:buFont typeface="Arial" panose="020B0604020202020204" pitchFamily="34" charset="0"/>
              <a:buChar char="•"/>
            </a:pPr>
            <a:r>
              <a:rPr lang="en-US" sz="2400" dirty="0">
                <a:latin typeface="Avenir Light" panose="020B0402020203020204" pitchFamily="34" charset="77"/>
              </a:rPr>
              <a:t>Please reserve your </a:t>
            </a:r>
            <a:r>
              <a:rPr lang="en-US" sz="2400" u="sng" dirty="0">
                <a:latin typeface="Avenir Light" panose="020B0402020203020204" pitchFamily="34" charset="77"/>
              </a:rPr>
              <a:t>coding questions for the TFs and/or </a:t>
            </a:r>
            <a:r>
              <a:rPr lang="en-US" sz="2400" u="sng" dirty="0" err="1">
                <a:latin typeface="Avenir Light" panose="020B0402020203020204" pitchFamily="34" charset="77"/>
              </a:rPr>
              <a:t>EdStem</a:t>
            </a:r>
            <a:r>
              <a:rPr lang="en-US" sz="2400" dirty="0">
                <a:latin typeface="Avenir Light" panose="020B0402020203020204" pitchFamily="34" charset="77"/>
              </a:rPr>
              <a:t>, as I hold office hours solo, and debugging code can easily bottleneck the queue.</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6AC84D6-DA06-4748-BD83-B2B71B9A4133}"/>
              </a:ext>
            </a:extLst>
          </p:cNvPr>
          <p:cNvSpPr/>
          <p:nvPr/>
        </p:nvSpPr>
        <p:spPr>
          <a:xfrm>
            <a:off x="5068455" y="5527972"/>
            <a:ext cx="4464908" cy="402928"/>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RNNs: Overview</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positionality isn’t wonky/overwritten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Has trouble actually making use of long-range context</a:t>
            </a:r>
          </a:p>
        </p:txBody>
      </p:sp>
      <p:sp>
        <p:nvSpPr>
          <p:cNvPr id="12" name="Slide Number Placeholder 9">
            <a:extLst>
              <a:ext uri="{FF2B5EF4-FFF2-40B4-BE49-F238E27FC236}">
                <a16:creationId xmlns:a16="http://schemas.microsoft.com/office/drawing/2014/main" id="{BBB8B756-CE34-BE45-BA32-D0A54A2632A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dirty="0"/>
          </a:p>
        </p:txBody>
      </p:sp>
    </p:spTree>
    <p:extLst>
      <p:ext uri="{BB962C8B-B14F-4D97-AF65-F5344CB8AC3E}">
        <p14:creationId xmlns:p14="http://schemas.microsoft.com/office/powerpoint/2010/main" val="192830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a:extLst>
              <a:ext uri="{FF2B5EF4-FFF2-40B4-BE49-F238E27FC236}">
                <a16:creationId xmlns:a16="http://schemas.microsoft.com/office/drawing/2014/main" id="{F77509B2-13C1-2B43-A74E-997AD1AC669B}"/>
              </a:ext>
            </a:extLst>
          </p:cNvPr>
          <p:cNvSpPr/>
          <p:nvPr/>
        </p:nvSpPr>
        <p:spPr>
          <a:xfrm>
            <a:off x="3837620" y="4130978"/>
            <a:ext cx="747246"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9" name="Right Arrow 118">
            <a:extLst>
              <a:ext uri="{FF2B5EF4-FFF2-40B4-BE49-F238E27FC236}">
                <a16:creationId xmlns:a16="http://schemas.microsoft.com/office/drawing/2014/main" id="{004FA36B-EC82-8B40-BD52-67954D0A8B3D}"/>
              </a:ext>
            </a:extLst>
          </p:cNvPr>
          <p:cNvSpPr/>
          <p:nvPr/>
        </p:nvSpPr>
        <p:spPr>
          <a:xfrm>
            <a:off x="6010453" y="4153858"/>
            <a:ext cx="818946"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2" name="Right Arrow 121">
            <a:extLst>
              <a:ext uri="{FF2B5EF4-FFF2-40B4-BE49-F238E27FC236}">
                <a16:creationId xmlns:a16="http://schemas.microsoft.com/office/drawing/2014/main" id="{3982C32A-5E3C-C549-B7F8-FFD90F4D1B76}"/>
              </a:ext>
            </a:extLst>
          </p:cNvPr>
          <p:cNvSpPr/>
          <p:nvPr/>
        </p:nvSpPr>
        <p:spPr>
          <a:xfrm>
            <a:off x="8257865" y="4143983"/>
            <a:ext cx="916844"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4" name="Right Arrow 123">
            <a:extLst>
              <a:ext uri="{FF2B5EF4-FFF2-40B4-BE49-F238E27FC236}">
                <a16:creationId xmlns:a16="http://schemas.microsoft.com/office/drawing/2014/main" id="{3FBC29A2-0A60-7C4B-A7C9-A79D5F738ECF}"/>
              </a:ext>
            </a:extLst>
          </p:cNvPr>
          <p:cNvSpPr/>
          <p:nvPr/>
        </p:nvSpPr>
        <p:spPr>
          <a:xfrm rot="16200000">
            <a:off x="9630472" y="3586060"/>
            <a:ext cx="640333"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8114A9DB-129F-E14B-9DB3-437EE6101909}"/>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125" name="Rectangle 124">
                <a:extLst>
                  <a:ext uri="{FF2B5EF4-FFF2-40B4-BE49-F238E27FC236}">
                    <a16:creationId xmlns:a16="http://schemas.microsoft.com/office/drawing/2014/main" id="{8114A9DB-129F-E14B-9DB3-437EE6101909}"/>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7" name="Slide Number Placeholder 9">
            <a:extLst>
              <a:ext uri="{FF2B5EF4-FFF2-40B4-BE49-F238E27FC236}">
                <a16:creationId xmlns:a16="http://schemas.microsoft.com/office/drawing/2014/main" id="{93A47E67-1FFE-324C-BFEB-0104DF2BDE7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dirty="0"/>
          </a:p>
        </p:txBody>
      </p:sp>
    </p:spTree>
    <p:extLst>
      <p:ext uri="{BB962C8B-B14F-4D97-AF65-F5344CB8AC3E}">
        <p14:creationId xmlns:p14="http://schemas.microsoft.com/office/powerpoint/2010/main" val="427655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8042062" y="4064459"/>
            <a:ext cx="161294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81255914-DA59-7B46-842E-83CB6FFDBD4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dirty="0"/>
          </a:p>
        </p:txBody>
      </p:sp>
    </p:spTree>
    <p:extLst>
      <p:ext uri="{BB962C8B-B14F-4D97-AF65-F5344CB8AC3E}">
        <p14:creationId xmlns:p14="http://schemas.microsoft.com/office/powerpoint/2010/main" val="183495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5940212" y="4064459"/>
            <a:ext cx="371479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7DDFD8C7-D1F1-F344-B821-2D4BF3678B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dirty="0"/>
          </a:p>
        </p:txBody>
      </p:sp>
    </p:spTree>
    <p:extLst>
      <p:ext uri="{BB962C8B-B14F-4D97-AF65-F5344CB8AC3E}">
        <p14:creationId xmlns:p14="http://schemas.microsoft.com/office/powerpoint/2010/main" val="3019046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158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E7BDB7ED-AC7E-144A-9B5E-C18E74259853}"/>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dirty="0"/>
          </a:p>
        </p:txBody>
      </p:sp>
    </p:spTree>
    <p:extLst>
      <p:ext uri="{BB962C8B-B14F-4D97-AF65-F5344CB8AC3E}">
        <p14:creationId xmlns:p14="http://schemas.microsoft.com/office/powerpoint/2010/main" val="330225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5174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Content Placeholder 2">
            <a:extLst>
              <a:ext uri="{FF2B5EF4-FFF2-40B4-BE49-F238E27FC236}">
                <a16:creationId xmlns:a16="http://schemas.microsoft.com/office/drawing/2014/main" id="{58057606-BE02-E747-A86D-852F59BDF7E1}"/>
              </a:ext>
            </a:extLst>
          </p:cNvPr>
          <p:cNvSpPr txBox="1">
            <a:spLocks/>
          </p:cNvSpPr>
          <p:nvPr/>
        </p:nvSpPr>
        <p:spPr>
          <a:xfrm>
            <a:off x="4743016" y="1013964"/>
            <a:ext cx="4648822" cy="416910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19" name="Content Placeholder 2">
            <a:extLst>
              <a:ext uri="{FF2B5EF4-FFF2-40B4-BE49-F238E27FC236}">
                <a16:creationId xmlns:a16="http://schemas.microsoft.com/office/drawing/2014/main" id="{3622AAEE-F4CC-D442-8F44-6B62F07EAB88}"/>
              </a:ext>
            </a:extLst>
          </p:cNvPr>
          <p:cNvSpPr txBox="1">
            <a:spLocks/>
          </p:cNvSpPr>
          <p:nvPr/>
        </p:nvSpPr>
        <p:spPr>
          <a:xfrm>
            <a:off x="4961248" y="1208034"/>
            <a:ext cx="4027461" cy="3668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800"/>
              </a:spcBef>
              <a:buNone/>
            </a:pPr>
            <a:r>
              <a:rPr lang="en-US" sz="2400" b="1" dirty="0">
                <a:solidFill>
                  <a:schemeClr val="tx1"/>
                </a:solidFill>
                <a:latin typeface="Avenir Light" panose="020B0402020203020204" pitchFamily="34" charset="77"/>
              </a:rPr>
              <a:t>This long path makes it easy for the gradients to become really </a:t>
            </a:r>
            <a:r>
              <a:rPr lang="en-US" sz="2400" b="1" dirty="0">
                <a:solidFill>
                  <a:srgbClr val="C00000"/>
                </a:solidFill>
                <a:latin typeface="Avenir Light" panose="020B0402020203020204" pitchFamily="34" charset="77"/>
              </a:rPr>
              <a:t>small</a:t>
            </a:r>
            <a:r>
              <a:rPr lang="en-US" sz="2400" b="1" dirty="0">
                <a:solidFill>
                  <a:schemeClr val="tx1"/>
                </a:solidFill>
                <a:latin typeface="Avenir Light" panose="020B0402020203020204" pitchFamily="34" charset="77"/>
              </a:rPr>
              <a:t> or </a:t>
            </a:r>
            <a:r>
              <a:rPr lang="en-US" sz="2400" b="1" dirty="0">
                <a:solidFill>
                  <a:srgbClr val="C00000"/>
                </a:solidFill>
                <a:latin typeface="Avenir Light" panose="020B0402020203020204" pitchFamily="34" charset="77"/>
              </a:rPr>
              <a:t>large</a:t>
            </a:r>
            <a:r>
              <a:rPr lang="en-US" sz="2400" b="1" dirty="0">
                <a:solidFill>
                  <a:schemeClr val="tx1"/>
                </a:solidFill>
                <a:latin typeface="Avenir Light" panose="020B0402020203020204" pitchFamily="34" charset="77"/>
              </a:rPr>
              <a:t>.</a:t>
            </a:r>
          </a:p>
          <a:p>
            <a:pPr marL="0" indent="0">
              <a:lnSpc>
                <a:spcPct val="100000"/>
              </a:lnSpc>
              <a:spcBef>
                <a:spcPts val="2800"/>
              </a:spcBef>
              <a:buNone/>
            </a:pPr>
            <a:r>
              <a:rPr lang="en-US" sz="2400" b="1" dirty="0">
                <a:latin typeface="Avenir Light" panose="020B0402020203020204" pitchFamily="34" charset="77"/>
              </a:rPr>
              <a:t>If small, the far-away context will be ”forgotten.”</a:t>
            </a:r>
          </a:p>
          <a:p>
            <a:pPr marL="0" indent="0">
              <a:lnSpc>
                <a:spcPct val="100000"/>
              </a:lnSpc>
              <a:spcBef>
                <a:spcPts val="2800"/>
              </a:spcBef>
              <a:buNone/>
            </a:pPr>
            <a:r>
              <a:rPr lang="en-US" sz="2400" b="1" dirty="0">
                <a:solidFill>
                  <a:schemeClr val="tx1"/>
                </a:solidFill>
                <a:latin typeface="Avenir Light" panose="020B0402020203020204" pitchFamily="34" charset="77"/>
              </a:rPr>
              <a:t>If large, recency bias and no context.</a:t>
            </a:r>
          </a:p>
        </p:txBody>
      </p:sp>
      <p:sp>
        <p:nvSpPr>
          <p:cNvPr id="121" name="Slide Number Placeholder 9">
            <a:extLst>
              <a:ext uri="{FF2B5EF4-FFF2-40B4-BE49-F238E27FC236}">
                <a16:creationId xmlns:a16="http://schemas.microsoft.com/office/drawing/2014/main" id="{B0E73C40-F485-C343-93EC-37B6782F3A9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dirty="0"/>
          </a:p>
        </p:txBody>
      </p:sp>
    </p:spTree>
    <p:extLst>
      <p:ext uri="{BB962C8B-B14F-4D97-AF65-F5344CB8AC3E}">
        <p14:creationId xmlns:p14="http://schemas.microsoft.com/office/powerpoint/2010/main" val="61607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Activation Functions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1347942" y="3725648"/>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Sigmoid</a:t>
            </a:r>
          </a:p>
        </p:txBody>
      </p:sp>
      <p:sp>
        <p:nvSpPr>
          <p:cNvPr id="10" name="Slide Number Placeholder 9">
            <a:extLst>
              <a:ext uri="{FF2B5EF4-FFF2-40B4-BE49-F238E27FC236}">
                <a16:creationId xmlns:a16="http://schemas.microsoft.com/office/drawing/2014/main" id="{A37B2598-94C0-E34D-995B-0A19D98F109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dirty="0"/>
          </a:p>
        </p:txBody>
      </p:sp>
      <p:pic>
        <p:nvPicPr>
          <p:cNvPr id="2052" name="Picture 4" descr="Derivative of the Sigmoid function | by Arc | Towards Data Science">
            <a:extLst>
              <a:ext uri="{FF2B5EF4-FFF2-40B4-BE49-F238E27FC236}">
                <a16:creationId xmlns:a16="http://schemas.microsoft.com/office/drawing/2014/main" id="{2AFC0177-EF76-9543-83E2-B1A6A8250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51" y="1611721"/>
            <a:ext cx="3909026" cy="17972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026B00D-17E2-6A4D-86F2-2771F5C55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031" y="1418269"/>
            <a:ext cx="3476607" cy="1916208"/>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C314D132-1270-9943-9C55-1BE8D022263D}"/>
              </a:ext>
            </a:extLst>
          </p:cNvPr>
          <p:cNvSpPr txBox="1">
            <a:spLocks/>
          </p:cNvSpPr>
          <p:nvPr/>
        </p:nvSpPr>
        <p:spPr>
          <a:xfrm>
            <a:off x="7888079" y="3561605"/>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Tanh</a:t>
            </a:r>
          </a:p>
        </p:txBody>
      </p:sp>
      <p:pic>
        <p:nvPicPr>
          <p:cNvPr id="2056" name="Picture 8" descr="The Rectified Linear Unit (ReLU) activation function produces 0 as an... |  Download Scientific Diagram">
            <a:extLst>
              <a:ext uri="{FF2B5EF4-FFF2-40B4-BE49-F238E27FC236}">
                <a16:creationId xmlns:a16="http://schemas.microsoft.com/office/drawing/2014/main" id="{AC1F0BBA-1AF2-314A-B70E-AA153B14B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1451" y="4024171"/>
            <a:ext cx="3323380" cy="2035394"/>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8ADE9B65-53E4-5E4C-B727-4F022DC9B190}"/>
              </a:ext>
            </a:extLst>
          </p:cNvPr>
          <p:cNvSpPr txBox="1">
            <a:spLocks/>
          </p:cNvSpPr>
          <p:nvPr/>
        </p:nvSpPr>
        <p:spPr>
          <a:xfrm>
            <a:off x="5380064" y="6171372"/>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err="1">
                <a:latin typeface="Avenir Light" panose="020B0402020203020204" pitchFamily="34" charset="77"/>
              </a:rPr>
              <a:t>ReLU</a:t>
            </a:r>
            <a:endParaRPr lang="en-US" dirty="0">
              <a:latin typeface="Avenir Light" panose="020B0402020203020204" pitchFamily="34" charset="77"/>
            </a:endParaRPr>
          </a:p>
        </p:txBody>
      </p:sp>
    </p:spTree>
    <p:extLst>
      <p:ext uri="{BB962C8B-B14F-4D97-AF65-F5344CB8AC3E}">
        <p14:creationId xmlns:p14="http://schemas.microsoft.com/office/powerpoint/2010/main" val="209159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Derivatives of Activation Functions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1347942" y="3725648"/>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Sigmoid</a:t>
            </a:r>
          </a:p>
        </p:txBody>
      </p:sp>
      <p:sp>
        <p:nvSpPr>
          <p:cNvPr id="10" name="Slide Number Placeholder 9">
            <a:extLst>
              <a:ext uri="{FF2B5EF4-FFF2-40B4-BE49-F238E27FC236}">
                <a16:creationId xmlns:a16="http://schemas.microsoft.com/office/drawing/2014/main" id="{A37B2598-94C0-E34D-995B-0A19D98F109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dirty="0"/>
          </a:p>
        </p:txBody>
      </p:sp>
      <p:sp>
        <p:nvSpPr>
          <p:cNvPr id="14" name="Content Placeholder 2">
            <a:extLst>
              <a:ext uri="{FF2B5EF4-FFF2-40B4-BE49-F238E27FC236}">
                <a16:creationId xmlns:a16="http://schemas.microsoft.com/office/drawing/2014/main" id="{C314D132-1270-9943-9C55-1BE8D022263D}"/>
              </a:ext>
            </a:extLst>
          </p:cNvPr>
          <p:cNvSpPr txBox="1">
            <a:spLocks/>
          </p:cNvSpPr>
          <p:nvPr/>
        </p:nvSpPr>
        <p:spPr>
          <a:xfrm>
            <a:off x="7888079" y="3561605"/>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Tanh</a:t>
            </a:r>
          </a:p>
        </p:txBody>
      </p:sp>
      <p:sp>
        <p:nvSpPr>
          <p:cNvPr id="16" name="Content Placeholder 2">
            <a:extLst>
              <a:ext uri="{FF2B5EF4-FFF2-40B4-BE49-F238E27FC236}">
                <a16:creationId xmlns:a16="http://schemas.microsoft.com/office/drawing/2014/main" id="{8ADE9B65-53E4-5E4C-B727-4F022DC9B190}"/>
              </a:ext>
            </a:extLst>
          </p:cNvPr>
          <p:cNvSpPr txBox="1">
            <a:spLocks/>
          </p:cNvSpPr>
          <p:nvPr/>
        </p:nvSpPr>
        <p:spPr>
          <a:xfrm>
            <a:off x="5380064" y="6171372"/>
            <a:ext cx="178714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err="1">
                <a:latin typeface="Avenir Light" panose="020B0402020203020204" pitchFamily="34" charset="77"/>
              </a:rPr>
              <a:t>ReLU</a:t>
            </a:r>
            <a:endParaRPr lang="en-US" dirty="0">
              <a:latin typeface="Avenir Light" panose="020B0402020203020204" pitchFamily="34" charset="77"/>
            </a:endParaRPr>
          </a:p>
        </p:txBody>
      </p:sp>
      <p:pic>
        <p:nvPicPr>
          <p:cNvPr id="12" name="Picture 2" descr="Sigmoid Function derivative for Neural Networks | by Nandini Viswanathan |  Medium">
            <a:extLst>
              <a:ext uri="{FF2B5EF4-FFF2-40B4-BE49-F238E27FC236}">
                <a16:creationId xmlns:a16="http://schemas.microsoft.com/office/drawing/2014/main" id="{B23AA98C-B1A6-F546-9C7A-8F1FA2A83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21" y="1523797"/>
            <a:ext cx="3032831" cy="20378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at is the derivative of tanh(x)? - Quora">
            <a:extLst>
              <a:ext uri="{FF2B5EF4-FFF2-40B4-BE49-F238E27FC236}">
                <a16:creationId xmlns:a16="http://schemas.microsoft.com/office/drawing/2014/main" id="{B68A27FA-CFD4-3F45-9A12-B1B6A33C4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033835"/>
            <a:ext cx="5167031" cy="24358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parison of ReLU&amp;#39;s derivative and AD | Download Scientific Diagram">
            <a:extLst>
              <a:ext uri="{FF2B5EF4-FFF2-40B4-BE49-F238E27FC236}">
                <a16:creationId xmlns:a16="http://schemas.microsoft.com/office/drawing/2014/main" id="{80C9A648-046C-734B-96D3-EFEF7FBAC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922" y="3722870"/>
            <a:ext cx="33020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65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Chain Reactions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604340" y="4357962"/>
            <a:ext cx="4491155" cy="53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Tanh activations for all</a:t>
            </a:r>
          </a:p>
        </p:txBody>
      </p:sp>
      <p:sp>
        <p:nvSpPr>
          <p:cNvPr id="10" name="Slide Number Placeholder 9">
            <a:extLst>
              <a:ext uri="{FF2B5EF4-FFF2-40B4-BE49-F238E27FC236}">
                <a16:creationId xmlns:a16="http://schemas.microsoft.com/office/drawing/2014/main" id="{A37B2598-94C0-E34D-995B-0A19D98F109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dirty="0"/>
          </a:p>
        </p:txBody>
      </p:sp>
      <p:pic>
        <p:nvPicPr>
          <p:cNvPr id="2" name="Picture 1">
            <a:extLst>
              <a:ext uri="{FF2B5EF4-FFF2-40B4-BE49-F238E27FC236}">
                <a16:creationId xmlns:a16="http://schemas.microsoft.com/office/drawing/2014/main" id="{2E5150D2-8B4F-EC4C-B957-F27CFF8360E1}"/>
              </a:ext>
            </a:extLst>
          </p:cNvPr>
          <p:cNvPicPr>
            <a:picLocks noChangeAspect="1"/>
          </p:cNvPicPr>
          <p:nvPr/>
        </p:nvPicPr>
        <p:blipFill>
          <a:blip r:embed="rId3"/>
          <a:stretch>
            <a:fillRect/>
          </a:stretch>
        </p:blipFill>
        <p:spPr>
          <a:xfrm>
            <a:off x="451414" y="1514535"/>
            <a:ext cx="4076700" cy="2463800"/>
          </a:xfrm>
          <a:prstGeom prst="rect">
            <a:avLst/>
          </a:prstGeom>
        </p:spPr>
      </p:pic>
      <p:pic>
        <p:nvPicPr>
          <p:cNvPr id="3" name="Picture 2">
            <a:extLst>
              <a:ext uri="{FF2B5EF4-FFF2-40B4-BE49-F238E27FC236}">
                <a16:creationId xmlns:a16="http://schemas.microsoft.com/office/drawing/2014/main" id="{0B56F813-8049-6A49-AFB2-C41E669FD716}"/>
              </a:ext>
            </a:extLst>
          </p:cNvPr>
          <p:cNvPicPr>
            <a:picLocks noChangeAspect="1"/>
          </p:cNvPicPr>
          <p:nvPr/>
        </p:nvPicPr>
        <p:blipFill>
          <a:blip r:embed="rId4"/>
          <a:stretch>
            <a:fillRect/>
          </a:stretch>
        </p:blipFill>
        <p:spPr>
          <a:xfrm>
            <a:off x="5100821" y="1898748"/>
            <a:ext cx="6486839" cy="3060503"/>
          </a:xfrm>
          <a:prstGeom prst="rect">
            <a:avLst/>
          </a:prstGeom>
        </p:spPr>
      </p:pic>
    </p:spTree>
    <p:extLst>
      <p:ext uri="{BB962C8B-B14F-4D97-AF65-F5344CB8AC3E}">
        <p14:creationId xmlns:p14="http://schemas.microsoft.com/office/powerpoint/2010/main" val="684601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Lipschitz</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238718"/>
                <a:ext cx="10742096"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A real-valued function </a:t>
                </a:r>
                <a14:m>
                  <m:oMath xmlns:m="http://schemas.openxmlformats.org/officeDocument/2006/math">
                    <m:r>
                      <a:rPr lang="en-US" i="1" dirty="0" smtClean="0">
                        <a:solidFill>
                          <a:srgbClr val="C00000"/>
                        </a:solidFill>
                        <a:latin typeface="Cambria Math" panose="02040503050406030204" pitchFamily="18" charset="0"/>
                      </a:rPr>
                      <m:t>𝑓</m:t>
                    </m:r>
                    <m:r>
                      <a:rPr lang="en-US" i="1" dirty="0" smtClean="0">
                        <a:latin typeface="Cambria Math" panose="02040503050406030204" pitchFamily="18" charset="0"/>
                      </a:rPr>
                      <m:t>: </m:t>
                    </m:r>
                    <m:r>
                      <a:rPr lang="en-US" i="1" dirty="0" smtClean="0">
                        <a:solidFill>
                          <a:schemeClr val="accent5">
                            <a:lumMod val="50000"/>
                          </a:schemeClr>
                        </a:solidFill>
                        <a:latin typeface="Cambria Math" panose="02040503050406030204" pitchFamily="18" charset="0"/>
                        <a:ea typeface="Cambria Math" panose="02040503050406030204" pitchFamily="18" charset="0"/>
                      </a:rPr>
                      <m:t>ℝ</m:t>
                    </m:r>
                    <m:r>
                      <a:rPr lang="en-US" i="1" dirty="0" smtClean="0">
                        <a:latin typeface="Cambria Math" panose="02040503050406030204" pitchFamily="18" charset="0"/>
                      </a:rPr>
                      <m:t> </m:t>
                    </m:r>
                    <m:r>
                      <a:rPr lang="en-US" i="1" dirty="0" smtClean="0">
                        <a:latin typeface="Cambria Math" panose="02040503050406030204" pitchFamily="18" charset="0"/>
                        <a:sym typeface="Wingdings" pitchFamily="2" charset="2"/>
                      </a:rPr>
                      <m:t></m:t>
                    </m:r>
                    <m:r>
                      <a:rPr lang="en-US" i="1" dirty="0">
                        <a:solidFill>
                          <a:schemeClr val="accent5">
                            <a:lumMod val="50000"/>
                          </a:schemeClr>
                        </a:solidFill>
                        <a:latin typeface="Cambria Math" panose="02040503050406030204" pitchFamily="18" charset="0"/>
                        <a:ea typeface="Cambria Math" panose="02040503050406030204" pitchFamily="18" charset="0"/>
                      </a:rPr>
                      <m:t>ℝ</m:t>
                    </m:r>
                  </m:oMath>
                </a14:m>
                <a:r>
                  <a:rPr lang="en-US" dirty="0">
                    <a:latin typeface="Avenir Light" panose="020B0402020203020204" pitchFamily="34" charset="77"/>
                  </a:rPr>
                  <a:t> is </a:t>
                </a:r>
                <a:r>
                  <a:rPr lang="en-US" b="1" dirty="0">
                    <a:latin typeface="Avenir Light" panose="020B0402020203020204" pitchFamily="34" charset="77"/>
                  </a:rPr>
                  <a:t>Lipschitz continuous </a:t>
                </a:r>
                <a:r>
                  <a:rPr lang="en-US" dirty="0">
                    <a:latin typeface="Avenir Light" panose="020B0402020203020204" pitchFamily="34" charset="77"/>
                  </a:rPr>
                  <a:t>if</a:t>
                </a:r>
              </a:p>
              <a:p>
                <a:pPr marL="0" indent="0" algn="ctr">
                  <a:lnSpc>
                    <a:spcPct val="100000"/>
                  </a:lnSpc>
                  <a:spcBef>
                    <a:spcPts val="3500"/>
                  </a:spcBef>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 </m:t>
                    </m:r>
                  </m:oMath>
                </a14:m>
                <a:r>
                  <a:rPr lang="en-US" b="0" i="0" dirty="0" err="1">
                    <a:latin typeface="+mj-lt"/>
                    <a:ea typeface="Cambria Math" panose="02040503050406030204" pitchFamily="18" charset="0"/>
                  </a:rPr>
                  <a:t>s.t.</a:t>
                </a:r>
                <a:r>
                  <a:rPr lang="en-US" b="0" i="0" dirty="0">
                    <a:latin typeface="+mj-lt"/>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𝐾</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e>
                    </m:d>
                  </m:oMath>
                </a14:m>
                <a:endParaRPr lang="en-US" b="0" dirty="0">
                  <a:latin typeface="Avenir Light" panose="020B0402020203020204" pitchFamily="34" charset="77"/>
                  <a:ea typeface="Cambria Math" panose="02040503050406030204" pitchFamily="18" charset="0"/>
                </a:endParaRPr>
              </a:p>
              <a:p>
                <a:pPr marL="0" indent="0">
                  <a:lnSpc>
                    <a:spcPct val="200000"/>
                  </a:lnSpc>
                  <a:spcBef>
                    <a:spcPts val="3500"/>
                  </a:spcBef>
                  <a:buNone/>
                </a:pPr>
                <a:r>
                  <a:rPr lang="en-US" dirty="0">
                    <a:latin typeface="Avenir Light" panose="020B0402020203020204" pitchFamily="34" charset="77"/>
                  </a:rPr>
                  <a:t>Re-worded, if </a:t>
                </a:r>
                <a14:m>
                  <m:oMath xmlns:m="http://schemas.openxmlformats.org/officeDocument/2006/math">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oMath>
                </a14:m>
                <a:r>
                  <a:rPr lang="en-US" dirty="0">
                    <a:latin typeface="Avenir Light" panose="020B0402020203020204" pitchFamily="34" charset="77"/>
                  </a:rPr>
                  <a:t>:</a:t>
                </a:r>
              </a:p>
              <a:p>
                <a:pPr marL="0" indent="0">
                  <a:lnSpc>
                    <a:spcPct val="150000"/>
                  </a:lnSpc>
                  <a:spcBef>
                    <a:spcPts val="3500"/>
                  </a:spcBef>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2</m:t>
                                      </m:r>
                                    </m:sub>
                                  </m:sSub>
                                </m:e>
                              </m:d>
                            </m:e>
                          </m:d>
                        </m:num>
                        <m:den>
                          <m:d>
                            <m:dPr>
                              <m:begChr m:val="|"/>
                              <m:endChr m:val="|"/>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2</m:t>
                                  </m:r>
                                </m:sub>
                              </m:sSub>
                            </m:e>
                          </m:d>
                        </m:den>
                      </m:f>
                      <m:r>
                        <a:rPr lang="en-US" i="1" smtClean="0">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𝐾</m:t>
                      </m:r>
                    </m:oMath>
                  </m:oMathPara>
                </a14:m>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BDBE2C1F-9EBE-BB4B-AAE7-024EB7BBE70F}"/>
                  </a:ext>
                </a:extLst>
              </p:cNvPr>
              <p:cNvSpPr txBox="1">
                <a:spLocks noRot="1" noChangeAspect="1" noMove="1" noResize="1" noEditPoints="1" noAdjustHandles="1" noChangeArrowheads="1" noChangeShapeType="1" noTextEdit="1"/>
              </p:cNvSpPr>
              <p:nvPr/>
            </p:nvSpPr>
            <p:spPr>
              <a:xfrm>
                <a:off x="903804" y="1238718"/>
                <a:ext cx="10742096" cy="5085882"/>
              </a:xfrm>
              <a:prstGeom prst="rect">
                <a:avLst/>
              </a:prstGeom>
              <a:blipFill>
                <a:blip r:embed="rId3"/>
                <a:stretch>
                  <a:fillRect l="-1300" t="-995"/>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A37B2598-94C0-E34D-995B-0A19D98F109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dirty="0"/>
          </a:p>
        </p:txBody>
      </p:sp>
      <p:pic>
        <p:nvPicPr>
          <p:cNvPr id="2050" name="Picture 2" descr="Dr. Lipschitz | Rugrats Wiki | Fandom">
            <a:extLst>
              <a:ext uri="{FF2B5EF4-FFF2-40B4-BE49-F238E27FC236}">
                <a16:creationId xmlns:a16="http://schemas.microsoft.com/office/drawing/2014/main" id="{C178D493-53D4-6E4A-BA23-8F09FBA4B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08" y="5238205"/>
            <a:ext cx="2102044" cy="159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0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L4</a:t>
            </a:r>
          </a:p>
        </p:txBody>
      </p:sp>
      <p:sp>
        <p:nvSpPr>
          <p:cNvPr id="10" name="Content Placeholder 2">
            <a:extLst>
              <a:ext uri="{FF2B5EF4-FFF2-40B4-BE49-F238E27FC236}">
                <a16:creationId xmlns:a16="http://schemas.microsoft.com/office/drawing/2014/main" id="{D5F44EC8-2B40-0143-8A2A-67937AD44C36}"/>
              </a:ext>
            </a:extLst>
          </p:cNvPr>
          <p:cNvSpPr txBox="1">
            <a:spLocks/>
          </p:cNvSpPr>
          <p:nvPr/>
        </p:nvSpPr>
        <p:spPr>
          <a:xfrm>
            <a:off x="908050" y="1265436"/>
            <a:ext cx="10375900" cy="55925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Distributed Representations: </a:t>
            </a:r>
            <a:r>
              <a:rPr lang="en-US" sz="2400" b="1" dirty="0">
                <a:latin typeface="Avenir Light" panose="020B0402020203020204" pitchFamily="34" charset="77"/>
              </a:rPr>
              <a:t>dense vectors (aka embeddings) that aim to convey the meaning of tokens:</a:t>
            </a:r>
          </a:p>
          <a:p>
            <a:pPr lvl="1">
              <a:lnSpc>
                <a:spcPct val="150000"/>
              </a:lnSpc>
            </a:pPr>
            <a:r>
              <a:rPr lang="en-US" b="1" dirty="0">
                <a:latin typeface="Avenir Light" panose="020B0402020203020204" pitchFamily="34" charset="77"/>
              </a:rPr>
              <a:t>“</a:t>
            </a:r>
            <a:r>
              <a:rPr lang="en-US" b="1" dirty="0">
                <a:solidFill>
                  <a:srgbClr val="C00000"/>
                </a:solidFill>
                <a:latin typeface="Avenir Light" panose="020B0402020203020204" pitchFamily="34" charset="77"/>
              </a:rPr>
              <a:t>word embeddings</a:t>
            </a:r>
            <a:r>
              <a:rPr lang="en-US" b="1" dirty="0">
                <a:latin typeface="Avenir Light" panose="020B0402020203020204" pitchFamily="34" charset="77"/>
              </a:rPr>
              <a:t>” refer to when you have </a:t>
            </a:r>
            <a:r>
              <a:rPr lang="en-US" b="1" dirty="0">
                <a:solidFill>
                  <a:schemeClr val="accent5">
                    <a:lumMod val="75000"/>
                  </a:schemeClr>
                </a:solidFill>
                <a:latin typeface="Avenir Light" panose="020B0402020203020204" pitchFamily="34" charset="77"/>
              </a:rPr>
              <a:t>type-based</a:t>
            </a:r>
            <a:r>
              <a:rPr lang="en-US" b="1" dirty="0">
                <a:latin typeface="Avenir Light" panose="020B0402020203020204" pitchFamily="34" charset="77"/>
              </a:rPr>
              <a:t> representations</a:t>
            </a:r>
          </a:p>
          <a:p>
            <a:pPr lvl="1">
              <a:lnSpc>
                <a:spcPct val="150000"/>
              </a:lnSpc>
            </a:pPr>
            <a:r>
              <a:rPr lang="en-US" b="1" dirty="0">
                <a:latin typeface="Avenir Light" panose="020B0402020203020204" pitchFamily="34" charset="77"/>
              </a:rPr>
              <a:t>“</a:t>
            </a:r>
            <a:r>
              <a:rPr lang="en-US" b="1" dirty="0">
                <a:solidFill>
                  <a:srgbClr val="C00000"/>
                </a:solidFill>
                <a:latin typeface="Avenir Light" panose="020B0402020203020204" pitchFamily="34" charset="77"/>
              </a:rPr>
              <a:t>contextualized embeddings</a:t>
            </a:r>
            <a:r>
              <a:rPr lang="en-US" b="1" dirty="0">
                <a:latin typeface="Avenir Light" panose="020B0402020203020204" pitchFamily="34" charset="77"/>
              </a:rPr>
              <a:t>” refer to when you have </a:t>
            </a:r>
            <a:r>
              <a:rPr lang="en-US" b="1" dirty="0">
                <a:solidFill>
                  <a:schemeClr val="accent5">
                    <a:lumMod val="75000"/>
                  </a:schemeClr>
                </a:solidFill>
                <a:latin typeface="Avenir Light" panose="020B0402020203020204" pitchFamily="34" charset="77"/>
              </a:rPr>
              <a:t>token-based</a:t>
            </a:r>
            <a:r>
              <a:rPr lang="en-US" b="1" dirty="0">
                <a:latin typeface="Avenir Light" panose="020B0402020203020204" pitchFamily="34" charset="77"/>
              </a:rPr>
              <a:t> representations</a:t>
            </a:r>
          </a:p>
        </p:txBody>
      </p:sp>
      <p:sp>
        <p:nvSpPr>
          <p:cNvPr id="11" name="Slide Number Placeholder 9">
            <a:extLst>
              <a:ext uri="{FF2B5EF4-FFF2-40B4-BE49-F238E27FC236}">
                <a16:creationId xmlns:a16="http://schemas.microsoft.com/office/drawing/2014/main" id="{F8AC2E6C-D570-244C-9805-794D8A1BE11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dirty="0"/>
          </a:p>
        </p:txBody>
      </p:sp>
    </p:spTree>
    <p:extLst>
      <p:ext uri="{BB962C8B-B14F-4D97-AF65-F5344CB8AC3E}">
        <p14:creationId xmlns:p14="http://schemas.microsoft.com/office/powerpoint/2010/main" val="134705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163992"/>
            <a:ext cx="10869096" cy="1440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assert our Neural Net’s objective function </a:t>
            </a:r>
            <a:r>
              <a:rPr lang="en-US" b="1" i="1" dirty="0">
                <a:solidFill>
                  <a:srgbClr val="C00000"/>
                </a:solidFill>
                <a:latin typeface="Avenir Light" panose="020B0402020203020204" pitchFamily="34" charset="77"/>
              </a:rPr>
              <a:t>f</a:t>
            </a:r>
            <a:r>
              <a:rPr lang="en-US" dirty="0">
                <a:latin typeface="Avenir Light" panose="020B0402020203020204" pitchFamily="34" charset="77"/>
              </a:rPr>
              <a:t>  is well-behaved and </a:t>
            </a:r>
            <a:r>
              <a:rPr lang="en-US" b="1" dirty="0">
                <a:latin typeface="Avenir Light" panose="020B0402020203020204" pitchFamily="34" charset="77"/>
              </a:rPr>
              <a:t>Lipschitz continuous</a:t>
            </a:r>
            <a:r>
              <a:rPr lang="en-US" dirty="0">
                <a:latin typeface="Avenir Light" panose="020B0402020203020204" pitchFamily="34" charset="77"/>
              </a:rPr>
              <a:t> w/ a constant </a:t>
            </a:r>
            <a:r>
              <a:rPr lang="en-US" b="1" dirty="0">
                <a:solidFill>
                  <a:srgbClr val="C00000"/>
                </a:solidFill>
                <a:latin typeface="Avenir Light" panose="020B0402020203020204" pitchFamily="34" charset="77"/>
              </a:rPr>
              <a:t>L</a:t>
            </a:r>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640A4871-D89F-FE47-95B0-9E6E3F36510C}"/>
                  </a:ext>
                </a:extLst>
              </p:cNvPr>
              <p:cNvSpPr/>
              <p:nvPr/>
            </p:nvSpPr>
            <p:spPr>
              <a:xfrm>
                <a:off x="3771900" y="2846939"/>
                <a:ext cx="4432300"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e>
                          </m:d>
                          <m:r>
                            <a:rPr lang="en-US" sz="2800" b="0" i="1" smtClean="0">
                              <a:solidFill>
                                <a:schemeClr val="accent5">
                                  <a:lumMod val="75000"/>
                                </a:schemeClr>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oMath>
                  </m:oMathPara>
                </a14:m>
                <a:endParaRPr lang="en-US" sz="2800" dirty="0"/>
              </a:p>
            </p:txBody>
          </p:sp>
        </mc:Choice>
        <mc:Fallback>
          <p:sp>
            <p:nvSpPr>
              <p:cNvPr id="2" name="Rectangle 1">
                <a:extLst>
                  <a:ext uri="{FF2B5EF4-FFF2-40B4-BE49-F238E27FC236}">
                    <a16:creationId xmlns:a16="http://schemas.microsoft.com/office/drawing/2014/main" id="{640A4871-D89F-FE47-95B0-9E6E3F36510C}"/>
                  </a:ext>
                </a:extLst>
              </p:cNvPr>
              <p:cNvSpPr>
                <a:spLocks noRot="1" noChangeAspect="1" noMove="1" noResize="1" noEditPoints="1" noAdjustHandles="1" noChangeArrowheads="1" noChangeShapeType="1" noTextEdit="1"/>
              </p:cNvSpPr>
              <p:nvPr/>
            </p:nvSpPr>
            <p:spPr>
              <a:xfrm>
                <a:off x="3771900" y="2846939"/>
                <a:ext cx="4432300" cy="523220"/>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903804" y="3778569"/>
                <a:ext cx="7528996"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903804" y="3778569"/>
                <a:ext cx="7528996" cy="806131"/>
              </a:xfrm>
              <a:prstGeom prst="rect">
                <a:avLst/>
              </a:prstGeom>
              <a:blipFill>
                <a:blip r:embed="rId4"/>
                <a:stretch>
                  <a:fillRect l="-1855"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3244850" y="4957020"/>
                <a:ext cx="5238750"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3244850" y="4957020"/>
                <a:ext cx="5238750" cy="523220"/>
              </a:xfrm>
              <a:prstGeom prst="rect">
                <a:avLst/>
              </a:prstGeom>
              <a:blipFill>
                <a:blip r:embed="rId5"/>
                <a:stretch>
                  <a:fillRect b="-2142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2D6DA0EE-692C-3B49-9CD7-65DE159DB07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dirty="0"/>
          </a:p>
        </p:txBody>
      </p:sp>
    </p:spTree>
    <p:extLst>
      <p:ext uri="{BB962C8B-B14F-4D97-AF65-F5344CB8AC3E}">
        <p14:creationId xmlns:p14="http://schemas.microsoft.com/office/powerpoint/2010/main" val="392547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163992"/>
            <a:ext cx="10869096" cy="1440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assert our Neural Net’s objective function </a:t>
            </a:r>
            <a:r>
              <a:rPr lang="en-US" b="1" i="1" dirty="0">
                <a:solidFill>
                  <a:srgbClr val="C00000"/>
                </a:solidFill>
                <a:latin typeface="Avenir Light" panose="020B0402020203020204" pitchFamily="34" charset="77"/>
              </a:rPr>
              <a:t>f</a:t>
            </a:r>
            <a:r>
              <a:rPr lang="en-US" dirty="0">
                <a:latin typeface="Avenir Light" panose="020B0402020203020204" pitchFamily="34" charset="77"/>
              </a:rPr>
              <a:t>  is well-behaved and </a:t>
            </a:r>
            <a:r>
              <a:rPr lang="en-US" b="1" dirty="0">
                <a:latin typeface="Avenir Light" panose="020B0402020203020204" pitchFamily="34" charset="77"/>
              </a:rPr>
              <a:t>Lipschitz continuous</a:t>
            </a:r>
            <a:r>
              <a:rPr lang="en-US" dirty="0">
                <a:latin typeface="Avenir Light" panose="020B0402020203020204" pitchFamily="34" charset="77"/>
              </a:rPr>
              <a:t> w/ a constant </a:t>
            </a:r>
            <a:r>
              <a:rPr lang="en-US" b="1" dirty="0">
                <a:solidFill>
                  <a:srgbClr val="C00000"/>
                </a:solidFill>
                <a:latin typeface="Avenir Light" panose="020B0402020203020204" pitchFamily="34" charset="77"/>
              </a:rPr>
              <a:t>L</a:t>
            </a:r>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640A4871-D89F-FE47-95B0-9E6E3F36510C}"/>
                  </a:ext>
                </a:extLst>
              </p:cNvPr>
              <p:cNvSpPr/>
              <p:nvPr/>
            </p:nvSpPr>
            <p:spPr>
              <a:xfrm>
                <a:off x="3771900" y="2846939"/>
                <a:ext cx="44323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e>
                          </m:d>
                          <m:r>
                            <a:rPr lang="en-US" sz="2800" b="0" i="1" smtClean="0">
                              <a:solidFill>
                                <a:schemeClr val="accent5">
                                  <a:lumMod val="75000"/>
                                </a:schemeClr>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oMath>
                  </m:oMathPara>
                </a14:m>
                <a:endParaRPr lang="en-US" sz="2800" dirty="0"/>
              </a:p>
            </p:txBody>
          </p:sp>
        </mc:Choice>
        <mc:Fallback>
          <p:sp>
            <p:nvSpPr>
              <p:cNvPr id="2" name="Rectangle 1">
                <a:extLst>
                  <a:ext uri="{FF2B5EF4-FFF2-40B4-BE49-F238E27FC236}">
                    <a16:creationId xmlns:a16="http://schemas.microsoft.com/office/drawing/2014/main" id="{640A4871-D89F-FE47-95B0-9E6E3F36510C}"/>
                  </a:ext>
                </a:extLst>
              </p:cNvPr>
              <p:cNvSpPr>
                <a:spLocks noRot="1" noChangeAspect="1" noMove="1" noResize="1" noEditPoints="1" noAdjustHandles="1" noChangeArrowheads="1" noChangeShapeType="1" noTextEdit="1"/>
              </p:cNvSpPr>
              <p:nvPr/>
            </p:nvSpPr>
            <p:spPr>
              <a:xfrm>
                <a:off x="3771900" y="2846939"/>
                <a:ext cx="4432300" cy="523220"/>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903804" y="3778569"/>
                <a:ext cx="7528996"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903804" y="3778569"/>
                <a:ext cx="7528996" cy="806131"/>
              </a:xfrm>
              <a:prstGeom prst="rect">
                <a:avLst/>
              </a:prstGeom>
              <a:blipFill>
                <a:blip r:embed="rId4"/>
                <a:stretch>
                  <a:fillRect l="-1855"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3244850" y="4957020"/>
                <a:ext cx="5238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3244850" y="4957020"/>
                <a:ext cx="5238750" cy="523220"/>
              </a:xfrm>
              <a:prstGeom prst="rect">
                <a:avLst/>
              </a:prstGeom>
              <a:blipFill>
                <a:blip r:embed="rId5"/>
                <a:stretch>
                  <a:fillRect b="-2142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4BFB662-89D3-7241-83A1-16F42F5DD810}"/>
              </a:ext>
            </a:extLst>
          </p:cNvPr>
          <p:cNvSpPr/>
          <p:nvPr/>
        </p:nvSpPr>
        <p:spPr>
          <a:xfrm>
            <a:off x="628125" y="168870"/>
            <a:ext cx="11297175" cy="478814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2">
            <a:extLst>
              <a:ext uri="{FF2B5EF4-FFF2-40B4-BE49-F238E27FC236}">
                <a16:creationId xmlns:a16="http://schemas.microsoft.com/office/drawing/2014/main" id="{C19C7A1A-821A-3D44-9039-BD31DE0FA326}"/>
              </a:ext>
            </a:extLst>
          </p:cNvPr>
          <p:cNvSpPr/>
          <p:nvPr/>
        </p:nvSpPr>
        <p:spPr>
          <a:xfrm flipH="1">
            <a:off x="1854199" y="2626542"/>
            <a:ext cx="6870697" cy="2148215"/>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a:effectLst>
            <a:outerShdw blurRad="175319" dist="82946"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D8FF0AE9-44F5-DF49-B0F0-9E2E30F87A43}"/>
                  </a:ext>
                </a:extLst>
              </p:cNvPr>
              <p:cNvSpPr txBox="1">
                <a:spLocks/>
              </p:cNvSpPr>
              <p:nvPr/>
            </p:nvSpPr>
            <p:spPr>
              <a:xfrm>
                <a:off x="2356999" y="2871051"/>
                <a:ext cx="6075801" cy="1460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This means, we will never observe a change by more than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𝐿</m:t>
                    </m:r>
                    <m:r>
                      <a:rPr lang="en-US"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𝒈</m:t>
                        </m:r>
                      </m:e>
                    </m:d>
                  </m:oMath>
                </a14:m>
                <a:endParaRPr lang="en-US" dirty="0"/>
              </a:p>
            </p:txBody>
          </p:sp>
        </mc:Choice>
        <mc:Fallback>
          <p:sp>
            <p:nvSpPr>
              <p:cNvPr id="13" name="Title 1">
                <a:extLst>
                  <a:ext uri="{FF2B5EF4-FFF2-40B4-BE49-F238E27FC236}">
                    <a16:creationId xmlns:a16="http://schemas.microsoft.com/office/drawing/2014/main" id="{D8FF0AE9-44F5-DF49-B0F0-9E2E30F87A43}"/>
                  </a:ext>
                </a:extLst>
              </p:cNvPr>
              <p:cNvSpPr txBox="1">
                <a:spLocks noRot="1" noChangeAspect="1" noMove="1" noResize="1" noEditPoints="1" noAdjustHandles="1" noChangeArrowheads="1" noChangeShapeType="1" noTextEdit="1"/>
              </p:cNvSpPr>
              <p:nvPr/>
            </p:nvSpPr>
            <p:spPr>
              <a:xfrm>
                <a:off x="2356999" y="2871051"/>
                <a:ext cx="6075801" cy="1460374"/>
              </a:xfrm>
              <a:prstGeom prst="rect">
                <a:avLst/>
              </a:prstGeom>
              <a:blipFill>
                <a:blip r:embed="rId6"/>
                <a:stretch>
                  <a:fillRect l="-2088" t="-6897"/>
                </a:stretch>
              </a:blipFill>
            </p:spPr>
            <p:txBody>
              <a:bodyPr/>
              <a:lstStyle/>
              <a:p>
                <a:r>
                  <a:rPr lang="en-US">
                    <a:noFill/>
                  </a:rPr>
                  <a:t> </a:t>
                </a:r>
              </a:p>
            </p:txBody>
          </p:sp>
        </mc:Fallback>
      </mc:AlternateContent>
      <p:sp>
        <p:nvSpPr>
          <p:cNvPr id="15" name="Slide Number Placeholder 9">
            <a:extLst>
              <a:ext uri="{FF2B5EF4-FFF2-40B4-BE49-F238E27FC236}">
                <a16:creationId xmlns:a16="http://schemas.microsoft.com/office/drawing/2014/main" id="{3BADE8C8-7BB3-5947-8569-B16C6500969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dirty="0"/>
          </a:p>
        </p:txBody>
      </p:sp>
    </p:spTree>
    <p:extLst>
      <p:ext uri="{BB962C8B-B14F-4D97-AF65-F5344CB8AC3E}">
        <p14:creationId xmlns:p14="http://schemas.microsoft.com/office/powerpoint/2010/main" val="1720358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838201" y="1022788"/>
                <a:ext cx="5575299"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838201" y="1022788"/>
                <a:ext cx="5575299" cy="806131"/>
              </a:xfrm>
              <a:prstGeom prst="rect">
                <a:avLst/>
              </a:prstGeom>
              <a:blipFill>
                <a:blip r:embed="rId3"/>
                <a:stretch>
                  <a:fillRect l="-2278"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6273637" y="1183154"/>
                <a:ext cx="5238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6273637" y="1183154"/>
                <a:ext cx="5238750" cy="523220"/>
              </a:xfrm>
              <a:prstGeom prst="rect">
                <a:avLst/>
              </a:prstGeom>
              <a:blipFill>
                <a:blip r:embed="rId4"/>
                <a:stretch>
                  <a:fillRect b="-21429"/>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11C406F1-3564-0141-AB56-D9130B6B56E7}"/>
              </a:ext>
            </a:extLst>
          </p:cNvPr>
          <p:cNvSpPr txBox="1">
            <a:spLocks/>
          </p:cNvSpPr>
          <p:nvPr/>
        </p:nvSpPr>
        <p:spPr>
          <a:xfrm>
            <a:off x="903804" y="2259404"/>
            <a:ext cx="10221396" cy="4351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solidFill>
                  <a:schemeClr val="accent6">
                    <a:lumMod val="50000"/>
                  </a:schemeClr>
                </a:solidFill>
                <a:latin typeface="Avenir Light" panose="020B0402020203020204" pitchFamily="34" charset="77"/>
              </a:rPr>
              <a:t>PRO:</a:t>
            </a:r>
          </a:p>
          <a:p>
            <a:pPr>
              <a:lnSpc>
                <a:spcPct val="100000"/>
              </a:lnSpc>
            </a:pPr>
            <a:r>
              <a:rPr lang="en-US" sz="2400" dirty="0">
                <a:latin typeface="Avenir Light" panose="020B0402020203020204" pitchFamily="34" charset="77"/>
              </a:rPr>
              <a:t>Limits the extent to which things can go wrong if we move in the wrong direction</a:t>
            </a:r>
          </a:p>
          <a:p>
            <a:pPr marL="0" indent="0">
              <a:lnSpc>
                <a:spcPct val="100000"/>
              </a:lnSpc>
              <a:spcBef>
                <a:spcPts val="3000"/>
              </a:spcBef>
              <a:buNone/>
            </a:pPr>
            <a:r>
              <a:rPr lang="en-US" b="1" dirty="0">
                <a:solidFill>
                  <a:srgbClr val="C00000"/>
                </a:solidFill>
                <a:latin typeface="Avenir Light" panose="020B0402020203020204" pitchFamily="34" charset="77"/>
              </a:rPr>
              <a:t>CONS:</a:t>
            </a:r>
          </a:p>
          <a:p>
            <a:pPr>
              <a:lnSpc>
                <a:spcPct val="100000"/>
              </a:lnSpc>
            </a:pPr>
            <a:r>
              <a:rPr lang="en-US" sz="2400" dirty="0">
                <a:latin typeface="Avenir Light" panose="020B0402020203020204" pitchFamily="34" charset="77"/>
              </a:rPr>
              <a:t>Limits the speed of making progress</a:t>
            </a:r>
          </a:p>
          <a:p>
            <a:pPr>
              <a:lnSpc>
                <a:spcPct val="100000"/>
              </a:lnSpc>
            </a:pPr>
            <a:r>
              <a:rPr lang="en-US" sz="2400" dirty="0">
                <a:latin typeface="Avenir Light" panose="020B0402020203020204" pitchFamily="34" charset="77"/>
              </a:rPr>
              <a:t>Gradients </a:t>
            </a:r>
            <a:r>
              <a:rPr lang="en-US" sz="2400" u="sng" dirty="0">
                <a:latin typeface="Avenir Light" panose="020B0402020203020204" pitchFamily="34" charset="77"/>
              </a:rPr>
              <a:t>may still become quite large</a:t>
            </a:r>
            <a:r>
              <a:rPr lang="en-US" sz="2400" dirty="0">
                <a:latin typeface="Avenir Light" panose="020B0402020203020204" pitchFamily="34" charset="77"/>
              </a:rPr>
              <a:t> and the optimizer may not converge</a:t>
            </a:r>
          </a:p>
          <a:p>
            <a:pPr marL="0" indent="0">
              <a:lnSpc>
                <a:spcPct val="150000"/>
              </a:lnSpc>
              <a:buNone/>
            </a:pPr>
            <a:endParaRPr lang="en-US" sz="2400" dirty="0">
              <a:latin typeface="Avenir Light" panose="020B0402020203020204" pitchFamily="34" charset="77"/>
            </a:endParaRPr>
          </a:p>
          <a:p>
            <a:pPr marL="0" indent="0">
              <a:lnSpc>
                <a:spcPct val="150000"/>
              </a:lnSpc>
              <a:buNone/>
            </a:pPr>
            <a:endParaRPr lang="en-US" sz="2400" dirty="0">
              <a:latin typeface="Avenir Light" panose="020B0402020203020204" pitchFamily="34" charset="77"/>
            </a:endParaRPr>
          </a:p>
        </p:txBody>
      </p:sp>
      <p:sp>
        <p:nvSpPr>
          <p:cNvPr id="3" name="Rectangle 2">
            <a:extLst>
              <a:ext uri="{FF2B5EF4-FFF2-40B4-BE49-F238E27FC236}">
                <a16:creationId xmlns:a16="http://schemas.microsoft.com/office/drawing/2014/main" id="{798CC280-DEEA-064E-BE83-49AAAA86DB33}"/>
              </a:ext>
            </a:extLst>
          </p:cNvPr>
          <p:cNvSpPr/>
          <p:nvPr/>
        </p:nvSpPr>
        <p:spPr>
          <a:xfrm>
            <a:off x="3467427" y="6241844"/>
            <a:ext cx="5612420" cy="369332"/>
          </a:xfrm>
          <a:prstGeom prst="rect">
            <a:avLst/>
          </a:prstGeom>
        </p:spPr>
        <p:txBody>
          <a:bodyPr wrap="square">
            <a:spAutoFit/>
          </a:bodyPr>
          <a:lstStyle/>
          <a:p>
            <a:r>
              <a:rPr lang="en-US" dirty="0">
                <a:highlight>
                  <a:srgbClr val="FFFF00"/>
                </a:highlight>
                <a:latin typeface="Avenir Light" panose="020B0402020203020204" pitchFamily="34" charset="77"/>
              </a:rPr>
              <a:t>How can we limit the gradients from being so large?</a:t>
            </a:r>
            <a:endParaRPr lang="en-US" dirty="0">
              <a:highlight>
                <a:srgbClr val="FFFF00"/>
              </a:highlight>
            </a:endParaRPr>
          </a:p>
        </p:txBody>
      </p:sp>
      <p:sp>
        <p:nvSpPr>
          <p:cNvPr id="16" name="Slide Number Placeholder 9">
            <a:extLst>
              <a:ext uri="{FF2B5EF4-FFF2-40B4-BE49-F238E27FC236}">
                <a16:creationId xmlns:a16="http://schemas.microsoft.com/office/drawing/2014/main" id="{8A340383-ECC1-0446-B8AA-38575B4F90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dirty="0"/>
          </a:p>
        </p:txBody>
      </p:sp>
    </p:spTree>
    <p:extLst>
      <p:ext uri="{BB962C8B-B14F-4D97-AF65-F5344CB8AC3E}">
        <p14:creationId xmlns:p14="http://schemas.microsoft.com/office/powerpoint/2010/main" val="685375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Exploding 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4480996" cy="1159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pic>
        <p:nvPicPr>
          <p:cNvPr id="3" name="Picture 2">
            <a:extLst>
              <a:ext uri="{FF2B5EF4-FFF2-40B4-BE49-F238E27FC236}">
                <a16:creationId xmlns:a16="http://schemas.microsoft.com/office/drawing/2014/main" id="{559B78AA-E6B6-E648-AFF8-B88BA6A7BED1}"/>
              </a:ext>
            </a:extLst>
          </p:cNvPr>
          <p:cNvPicPr>
            <a:picLocks noChangeAspect="1"/>
          </p:cNvPicPr>
          <p:nvPr/>
        </p:nvPicPr>
        <p:blipFill>
          <a:blip r:embed="rId3"/>
          <a:stretch>
            <a:fillRect/>
          </a:stretch>
        </p:blipFill>
        <p:spPr>
          <a:xfrm>
            <a:off x="559109" y="1759562"/>
            <a:ext cx="5524191" cy="2800998"/>
          </a:xfrm>
          <a:prstGeom prst="rect">
            <a:avLst/>
          </a:prstGeom>
        </p:spPr>
      </p:pic>
      <p:sp>
        <p:nvSpPr>
          <p:cNvPr id="4" name="Rectangle 3">
            <a:extLst>
              <a:ext uri="{FF2B5EF4-FFF2-40B4-BE49-F238E27FC236}">
                <a16:creationId xmlns:a16="http://schemas.microsoft.com/office/drawing/2014/main" id="{6E1C8717-5E87-014D-BE5D-08D3ECC8C270}"/>
              </a:ext>
            </a:extLst>
          </p:cNvPr>
          <p:cNvSpPr/>
          <p:nvPr/>
        </p:nvSpPr>
        <p:spPr>
          <a:xfrm>
            <a:off x="329739" y="6320516"/>
            <a:ext cx="4775795" cy="307777"/>
          </a:xfrm>
          <a:prstGeom prst="rect">
            <a:avLst/>
          </a:prstGeom>
        </p:spPr>
        <p:txBody>
          <a:bodyPr wrap="none">
            <a:spAutoFit/>
          </a:bodyPr>
          <a:lstStyle/>
          <a:p>
            <a:r>
              <a:rPr lang="en-US" sz="1400" dirty="0"/>
              <a:t>Source: </a:t>
            </a:r>
            <a:r>
              <a:rPr lang="en-US" sz="1400" dirty="0">
                <a:hlinkClick r:id="rId4"/>
              </a:rPr>
              <a:t>https://</a:t>
            </a:r>
            <a:r>
              <a:rPr lang="en-US" sz="1400" dirty="0" err="1">
                <a:hlinkClick r:id="rId4"/>
              </a:rPr>
              <a:t>www.deeplearningbook.org</a:t>
            </a:r>
            <a:r>
              <a:rPr lang="en-US" sz="1400" dirty="0">
                <a:hlinkClick r:id="rId4"/>
              </a:rPr>
              <a:t>/contents/</a:t>
            </a:r>
            <a:r>
              <a:rPr lang="en-US" sz="1400" dirty="0" err="1">
                <a:hlinkClick r:id="rId4"/>
              </a:rPr>
              <a:t>rnn.html</a:t>
            </a:r>
            <a:endParaRPr lang="en-US" sz="1400" dirty="0"/>
          </a:p>
        </p:txBody>
      </p:sp>
      <p:pic>
        <p:nvPicPr>
          <p:cNvPr id="5" name="Picture 4">
            <a:extLst>
              <a:ext uri="{FF2B5EF4-FFF2-40B4-BE49-F238E27FC236}">
                <a16:creationId xmlns:a16="http://schemas.microsoft.com/office/drawing/2014/main" id="{F1AF6213-8698-6E43-8E46-7D29C70929C2}"/>
              </a:ext>
            </a:extLst>
          </p:cNvPr>
          <p:cNvPicPr>
            <a:picLocks noChangeAspect="1"/>
          </p:cNvPicPr>
          <p:nvPr/>
        </p:nvPicPr>
        <p:blipFill>
          <a:blip r:embed="rId5"/>
          <a:stretch>
            <a:fillRect/>
          </a:stretch>
        </p:blipFill>
        <p:spPr>
          <a:xfrm>
            <a:off x="6271083" y="2137274"/>
            <a:ext cx="5495776" cy="1884871"/>
          </a:xfrm>
          <a:prstGeom prst="rect">
            <a:avLst/>
          </a:prstGeom>
        </p:spPr>
      </p:pic>
      <p:sp>
        <p:nvSpPr>
          <p:cNvPr id="6" name="Rectangle 5">
            <a:extLst>
              <a:ext uri="{FF2B5EF4-FFF2-40B4-BE49-F238E27FC236}">
                <a16:creationId xmlns:a16="http://schemas.microsoft.com/office/drawing/2014/main" id="{30F03EB8-1D0F-424B-A0F3-78CFF146BBA3}"/>
              </a:ext>
            </a:extLst>
          </p:cNvPr>
          <p:cNvSpPr/>
          <p:nvPr/>
        </p:nvSpPr>
        <p:spPr>
          <a:xfrm>
            <a:off x="6529094" y="6320515"/>
            <a:ext cx="5237765" cy="307777"/>
          </a:xfrm>
          <a:prstGeom prst="rect">
            <a:avLst/>
          </a:prstGeom>
        </p:spPr>
        <p:txBody>
          <a:bodyPr wrap="square">
            <a:spAutoFit/>
          </a:bodyPr>
          <a:lstStyle/>
          <a:p>
            <a:r>
              <a:rPr lang="en-US" sz="1400" dirty="0" err="1"/>
              <a:t>Pascanu</a:t>
            </a:r>
            <a:r>
              <a:rPr lang="en-US" sz="1400" dirty="0"/>
              <a:t> et al, 2013. </a:t>
            </a:r>
            <a:r>
              <a:rPr lang="en-US" sz="1400" dirty="0">
                <a:hlinkClick r:id="rId6"/>
              </a:rPr>
              <a:t>http://</a:t>
            </a:r>
            <a:r>
              <a:rPr lang="en-US" sz="1400" dirty="0" err="1">
                <a:hlinkClick r:id="rId6"/>
              </a:rPr>
              <a:t>proceedings.mlr.press</a:t>
            </a:r>
            <a:r>
              <a:rPr lang="en-US" sz="1400" dirty="0">
                <a:hlinkClick r:id="rId6"/>
              </a:rPr>
              <a:t>/v28/pascanu13.pdf</a:t>
            </a:r>
            <a:endParaRPr lang="en-US" sz="1400" dirty="0"/>
          </a:p>
        </p:txBody>
      </p:sp>
      <p:sp>
        <p:nvSpPr>
          <p:cNvPr id="9" name="Slide Number Placeholder 9">
            <a:extLst>
              <a:ext uri="{FF2B5EF4-FFF2-40B4-BE49-F238E27FC236}">
                <a16:creationId xmlns:a16="http://schemas.microsoft.com/office/drawing/2014/main" id="{96ACECA9-256D-944B-9D4B-68FAC635A88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dirty="0"/>
          </a:p>
        </p:txBody>
      </p:sp>
    </p:spTree>
    <p:extLst>
      <p:ext uri="{BB962C8B-B14F-4D97-AF65-F5344CB8AC3E}">
        <p14:creationId xmlns:p14="http://schemas.microsoft.com/office/powerpoint/2010/main" val="3890345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Gradient Clipping</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4480996" cy="1159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pic>
        <p:nvPicPr>
          <p:cNvPr id="5" name="Picture 4">
            <a:extLst>
              <a:ext uri="{FF2B5EF4-FFF2-40B4-BE49-F238E27FC236}">
                <a16:creationId xmlns:a16="http://schemas.microsoft.com/office/drawing/2014/main" id="{F1AF6213-8698-6E43-8E46-7D29C70929C2}"/>
              </a:ext>
            </a:extLst>
          </p:cNvPr>
          <p:cNvPicPr>
            <a:picLocks noChangeAspect="1"/>
          </p:cNvPicPr>
          <p:nvPr/>
        </p:nvPicPr>
        <p:blipFill>
          <a:blip r:embed="rId3"/>
          <a:stretch>
            <a:fillRect/>
          </a:stretch>
        </p:blipFill>
        <p:spPr>
          <a:xfrm>
            <a:off x="7429500" y="302068"/>
            <a:ext cx="4162276" cy="1427524"/>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C8775E80-3725-474D-817E-FB4712163249}"/>
                  </a:ext>
                </a:extLst>
              </p:cNvPr>
              <p:cNvSpPr/>
              <p:nvPr/>
            </p:nvSpPr>
            <p:spPr>
              <a:xfrm>
                <a:off x="838199" y="2167981"/>
                <a:ext cx="10928659" cy="2958054"/>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Ensures the norm of the gradient never exceeds the threshold </a:t>
                </a:r>
                <a14:m>
                  <m:oMath xmlns:m="http://schemas.openxmlformats.org/officeDocument/2006/math">
                    <m:r>
                      <a:rPr lang="en-US" sz="3200" i="1" smtClean="0">
                        <a:solidFill>
                          <a:srgbClr val="C00000"/>
                        </a:solidFill>
                        <a:latin typeface="Cambria Math" panose="02040503050406030204" pitchFamily="18" charset="0"/>
                        <a:ea typeface="Cambria Math" panose="02040503050406030204" pitchFamily="18" charset="0"/>
                      </a:rPr>
                      <m:t>𝜏</m:t>
                    </m:r>
                  </m:oMath>
                </a14:m>
                <a:endParaRPr lang="en-US" sz="3200" dirty="0">
                  <a:latin typeface="Avenir Book" panose="02000503020000020003" pitchFamily="2" charset="0"/>
                </a:endParaRP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Only adjusts </a:t>
                </a:r>
                <a:r>
                  <a:rPr lang="en-US" sz="2400" u="sng" dirty="0">
                    <a:latin typeface="Avenir Book" panose="02000503020000020003" pitchFamily="2" charset="0"/>
                  </a:rPr>
                  <a:t>the magnitude</a:t>
                </a:r>
                <a:r>
                  <a:rPr lang="en-US" sz="2400" dirty="0">
                    <a:latin typeface="Avenir Book" panose="02000503020000020003" pitchFamily="2" charset="0"/>
                  </a:rPr>
                  <a:t> of each gradient, not the direction (good).</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Helps w/ </a:t>
                </a:r>
                <a:r>
                  <a:rPr lang="en-US" sz="2400" dirty="0">
                    <a:solidFill>
                      <a:srgbClr val="C00000"/>
                    </a:solidFill>
                    <a:latin typeface="Avenir Book" panose="02000503020000020003" pitchFamily="2" charset="0"/>
                  </a:rPr>
                  <a:t>numerical stability of training</a:t>
                </a:r>
                <a:r>
                  <a:rPr lang="en-US" sz="2400" dirty="0">
                    <a:latin typeface="Avenir Book" panose="02000503020000020003" pitchFamily="2" charset="0"/>
                  </a:rPr>
                  <a:t>; no general improvement in performance</a:t>
                </a:r>
              </a:p>
            </p:txBody>
          </p:sp>
        </mc:Choice>
        <mc:Fallback>
          <p:sp>
            <p:nvSpPr>
              <p:cNvPr id="2" name="Rectangle 1">
                <a:extLst>
                  <a:ext uri="{FF2B5EF4-FFF2-40B4-BE49-F238E27FC236}">
                    <a16:creationId xmlns:a16="http://schemas.microsoft.com/office/drawing/2014/main" id="{C8775E80-3725-474D-817E-FB4712163249}"/>
                  </a:ext>
                </a:extLst>
              </p:cNvPr>
              <p:cNvSpPr>
                <a:spLocks noRot="1" noChangeAspect="1" noMove="1" noResize="1" noEditPoints="1" noAdjustHandles="1" noChangeArrowheads="1" noChangeShapeType="1" noTextEdit="1"/>
              </p:cNvSpPr>
              <p:nvPr/>
            </p:nvSpPr>
            <p:spPr>
              <a:xfrm>
                <a:off x="838199" y="2167981"/>
                <a:ext cx="10928659" cy="2958054"/>
              </a:xfrm>
              <a:prstGeom prst="rect">
                <a:avLst/>
              </a:prstGeom>
              <a:blipFill>
                <a:blip r:embed="rId4"/>
                <a:stretch>
                  <a:fillRect l="-696" b="-3419"/>
                </a:stretch>
              </a:blipFill>
            </p:spPr>
            <p:txBody>
              <a:bodyPr/>
              <a:lstStyle/>
              <a:p>
                <a:r>
                  <a:rPr lang="en-US">
                    <a:noFill/>
                  </a:rPr>
                  <a:t> </a:t>
                </a:r>
              </a:p>
            </p:txBody>
          </p:sp>
        </mc:Fallback>
      </mc:AlternateContent>
    </p:spTree>
    <p:extLst>
      <p:ext uri="{BB962C8B-B14F-4D97-AF65-F5344CB8AC3E}">
        <p14:creationId xmlns:p14="http://schemas.microsoft.com/office/powerpoint/2010/main" val="4222193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1377871"/>
            <a:ext cx="5095543"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264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2228752"/>
            <a:ext cx="571221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B934060B-8E4C-BC4A-BE7C-B793355CD26D}"/>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4273718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238718"/>
            <a:ext cx="10742096"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A type of RNN that is designed to better handle </a:t>
            </a:r>
            <a:r>
              <a:rPr lang="en-US" b="1" dirty="0">
                <a:latin typeface="Avenir Light" panose="020B0402020203020204" pitchFamily="34" charset="77"/>
              </a:rPr>
              <a:t>long-range dependencies</a:t>
            </a:r>
          </a:p>
          <a:p>
            <a:pPr>
              <a:lnSpc>
                <a:spcPct val="150000"/>
              </a:lnSpc>
              <a:spcBef>
                <a:spcPts val="3500"/>
              </a:spcBef>
            </a:pPr>
            <a:r>
              <a:rPr lang="en-US" dirty="0">
                <a:latin typeface="Avenir Light" panose="020B0402020203020204" pitchFamily="34" charset="77"/>
              </a:rPr>
              <a:t>In ”vanilla” RNNs, the hidden state is perpetually being rewritten</a:t>
            </a:r>
          </a:p>
          <a:p>
            <a:pPr>
              <a:lnSpc>
                <a:spcPct val="150000"/>
              </a:lnSpc>
              <a:spcBef>
                <a:spcPts val="3500"/>
              </a:spcBef>
            </a:pPr>
            <a:r>
              <a:rPr lang="en-US" dirty="0">
                <a:latin typeface="Avenir Light" panose="020B0402020203020204" pitchFamily="34" charset="77"/>
              </a:rPr>
              <a:t>In addition to a traditional </a:t>
            </a:r>
            <a:r>
              <a:rPr lang="en-US" b="1" dirty="0">
                <a:latin typeface="Avenir Light" panose="020B0402020203020204" pitchFamily="34" charset="77"/>
              </a:rPr>
              <a:t>hidden state </a:t>
            </a:r>
            <a:r>
              <a:rPr lang="en-US" b="1" dirty="0">
                <a:solidFill>
                  <a:srgbClr val="C00000"/>
                </a:solidFill>
                <a:latin typeface="Avenir Light" panose="020B0402020203020204" pitchFamily="34" charset="77"/>
              </a:rPr>
              <a:t>h</a:t>
            </a:r>
            <a:r>
              <a:rPr lang="en-US" dirty="0">
                <a:latin typeface="Avenir Light" panose="020B0402020203020204" pitchFamily="34" charset="77"/>
              </a:rPr>
              <a:t>, let’s have a dedicated </a:t>
            </a:r>
            <a:r>
              <a:rPr lang="en-US" b="1" dirty="0">
                <a:latin typeface="Avenir Light" panose="020B0402020203020204" pitchFamily="34" charset="77"/>
              </a:rPr>
              <a:t>memory cell </a:t>
            </a:r>
            <a:r>
              <a:rPr lang="en-US" b="1" dirty="0">
                <a:solidFill>
                  <a:srgbClr val="C00000"/>
                </a:solidFill>
                <a:latin typeface="Avenir Light" panose="020B0402020203020204" pitchFamily="34" charset="77"/>
              </a:rPr>
              <a:t>c</a:t>
            </a:r>
            <a:r>
              <a:rPr lang="en-US" b="1" dirty="0">
                <a:latin typeface="Avenir Light" panose="020B0402020203020204" pitchFamily="34" charset="77"/>
              </a:rPr>
              <a:t> </a:t>
            </a:r>
            <a:r>
              <a:rPr lang="en-US" dirty="0">
                <a:latin typeface="Avenir Light" panose="020B0402020203020204" pitchFamily="34" charset="77"/>
              </a:rPr>
              <a:t>for long-term events. More power to relay sequence info.</a:t>
            </a:r>
          </a:p>
        </p:txBody>
      </p:sp>
      <p:sp>
        <p:nvSpPr>
          <p:cNvPr id="5" name="Slide Number Placeholder 9">
            <a:extLst>
              <a:ext uri="{FF2B5EF4-FFF2-40B4-BE49-F238E27FC236}">
                <a16:creationId xmlns:a16="http://schemas.microsoft.com/office/drawing/2014/main" id="{D72A2C6F-A8BB-444D-955C-6D6D0664F0D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dirty="0"/>
          </a:p>
        </p:txBody>
      </p:sp>
    </p:spTree>
    <p:extLst>
      <p:ext uri="{BB962C8B-B14F-4D97-AF65-F5344CB8AC3E}">
        <p14:creationId xmlns:p14="http://schemas.microsoft.com/office/powerpoint/2010/main" val="1209042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838200" y="1238718"/>
                <a:ext cx="10807700"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sz="2400" dirty="0">
                    <a:latin typeface="Avenir Light" panose="020B0402020203020204" pitchFamily="34" charset="77"/>
                  </a:rPr>
                  <a:t>At each each time step </a:t>
                </a:r>
                <a14:m>
                  <m:oMath xmlns:m="http://schemas.openxmlformats.org/officeDocument/2006/math">
                    <m:r>
                      <a:rPr lang="en-US" sz="2400" i="1" dirty="0" smtClean="0">
                        <a:solidFill>
                          <a:srgbClr val="C00000"/>
                        </a:solidFill>
                        <a:latin typeface="Cambria Math" panose="02040503050406030204" pitchFamily="18" charset="0"/>
                      </a:rPr>
                      <m:t>𝑡</m:t>
                    </m:r>
                  </m:oMath>
                </a14:m>
                <a:r>
                  <a:rPr lang="en-US" sz="2400" dirty="0">
                    <a:latin typeface="Avenir Light" panose="020B0402020203020204" pitchFamily="34" charset="77"/>
                  </a:rPr>
                  <a:t>, we have a hidden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h</m:t>
                        </m:r>
                      </m:e>
                      <m:sup>
                        <m:r>
                          <a:rPr lang="en-US" sz="2400" b="0" i="1" dirty="0" smtClean="0">
                            <a:solidFill>
                              <a:srgbClr val="C00000"/>
                            </a:solidFill>
                            <a:latin typeface="Cambria Math" panose="02040503050406030204" pitchFamily="18" charset="0"/>
                          </a:rPr>
                          <m:t>𝑡</m:t>
                        </m:r>
                      </m:sup>
                    </m:sSup>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and cell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𝑐</m:t>
                        </m:r>
                      </m:e>
                      <m:sup>
                        <m:r>
                          <a:rPr lang="en-US" sz="2400" b="0" i="1" dirty="0" smtClean="0">
                            <a:solidFill>
                              <a:srgbClr val="C00000"/>
                            </a:solidFill>
                            <a:latin typeface="Cambria Math" panose="02040503050406030204" pitchFamily="18" charset="0"/>
                          </a:rPr>
                          <m:t>𝑡</m:t>
                        </m:r>
                      </m:sup>
                    </m:sSup>
                    <m:r>
                      <a:rPr lang="en-US" sz="2400" b="0" i="1" dirty="0" smtClean="0">
                        <a:solidFill>
                          <a:schemeClr val="tx1"/>
                        </a:solidFill>
                        <a:latin typeface="Cambria Math" panose="02040503050406030204" pitchFamily="18" charset="0"/>
                      </a:rPr>
                      <m:t>:</m:t>
                    </m:r>
                  </m:oMath>
                </a14:m>
                <a:endParaRPr lang="en-US" sz="2400" b="0" dirty="0">
                  <a:solidFill>
                    <a:schemeClr val="tx1"/>
                  </a:solidFill>
                  <a:latin typeface="Avenir Light" panose="020B0402020203020204" pitchFamily="34" charset="77"/>
                </a:endParaRPr>
              </a:p>
              <a:p>
                <a:pPr>
                  <a:lnSpc>
                    <a:spcPct val="100000"/>
                  </a:lnSpc>
                  <a:spcBef>
                    <a:spcPts val="3500"/>
                  </a:spcBef>
                </a:pPr>
                <a:r>
                  <a:rPr lang="en-US" sz="2400" b="0" dirty="0">
                    <a:latin typeface="Avenir Light" panose="020B0402020203020204" pitchFamily="34" charset="77"/>
                  </a:rPr>
                  <a:t>Both are vectors of length </a:t>
                </a:r>
                <a:r>
                  <a:rPr lang="en-US" sz="2400" b="1" dirty="0">
                    <a:latin typeface="Avenir Light" panose="020B0402020203020204" pitchFamily="34" charset="77"/>
                  </a:rPr>
                  <a:t>n</a:t>
                </a:r>
              </a:p>
              <a:p>
                <a:pPr>
                  <a:lnSpc>
                    <a:spcPct val="100000"/>
                  </a:lnSpc>
                  <a:spcBef>
                    <a:spcPts val="3500"/>
                  </a:spcBef>
                </a:pPr>
                <a:r>
                  <a:rPr lang="en-US" sz="2400" dirty="0">
                    <a:latin typeface="Avenir Light" panose="020B0402020203020204" pitchFamily="34" charset="77"/>
                  </a:rPr>
                  <a:t>cell state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r>
                  <a:rPr lang="en-US" sz="2400" b="0" dirty="0">
                    <a:latin typeface="Avenir Light" panose="020B0402020203020204" pitchFamily="34" charset="77"/>
                  </a:rPr>
                  <a:t> stores long-term info</a:t>
                </a:r>
              </a:p>
              <a:p>
                <a:pPr>
                  <a:lnSpc>
                    <a:spcPct val="100000"/>
                  </a:lnSpc>
                  <a:spcBef>
                    <a:spcPts val="3500"/>
                  </a:spcBef>
                </a:pPr>
                <a:r>
                  <a:rPr lang="en-US" sz="2400" b="0" dirty="0">
                    <a:latin typeface="Avenir Light" panose="020B0402020203020204" pitchFamily="34" charset="77"/>
                  </a:rPr>
                  <a:t>At each time step </a:t>
                </a:r>
                <a14:m>
                  <m:oMath xmlns:m="http://schemas.openxmlformats.org/officeDocument/2006/math">
                    <m:r>
                      <a:rPr lang="en-US" sz="2400" i="1" dirty="0">
                        <a:solidFill>
                          <a:srgbClr val="C00000"/>
                        </a:solidFill>
                        <a:latin typeface="Cambria Math" panose="02040503050406030204" pitchFamily="18" charset="0"/>
                      </a:rPr>
                      <m:t>𝑡</m:t>
                    </m:r>
                  </m:oMath>
                </a14:m>
                <a:r>
                  <a:rPr lang="en-US" sz="2400" b="0" dirty="0">
                    <a:latin typeface="Avenir Light" panose="020B0402020203020204" pitchFamily="34" charset="77"/>
                  </a:rPr>
                  <a:t>, the LSTM </a:t>
                </a:r>
                <a:r>
                  <a:rPr lang="en-US" sz="2400" b="0" dirty="0">
                    <a:solidFill>
                      <a:srgbClr val="C00000"/>
                    </a:solidFill>
                    <a:latin typeface="Avenir Light" panose="020B0402020203020204" pitchFamily="34" charset="77"/>
                  </a:rPr>
                  <a:t>erases</a:t>
                </a:r>
                <a:r>
                  <a:rPr lang="en-US" sz="2400" b="0" dirty="0">
                    <a:latin typeface="Avenir Light" panose="020B0402020203020204" pitchFamily="34" charset="77"/>
                  </a:rPr>
                  <a:t>, </a:t>
                </a:r>
                <a:r>
                  <a:rPr lang="en-US" sz="2400" b="0" dirty="0">
                    <a:solidFill>
                      <a:srgbClr val="C00000"/>
                    </a:solidFill>
                    <a:latin typeface="Avenir Light" panose="020B0402020203020204" pitchFamily="34" charset="77"/>
                  </a:rPr>
                  <a:t>writes</a:t>
                </a:r>
                <a:r>
                  <a:rPr lang="en-US" sz="2400" b="0" dirty="0">
                    <a:latin typeface="Avenir Light" panose="020B0402020203020204" pitchFamily="34" charset="77"/>
                  </a:rPr>
                  <a:t>, and </a:t>
                </a:r>
                <a:r>
                  <a:rPr lang="en-US" sz="2400" b="0" dirty="0">
                    <a:solidFill>
                      <a:srgbClr val="C00000"/>
                    </a:solidFill>
                    <a:latin typeface="Avenir Light" panose="020B0402020203020204" pitchFamily="34" charset="77"/>
                  </a:rPr>
                  <a:t>reads</a:t>
                </a:r>
                <a:r>
                  <a:rPr lang="en-US" sz="2400" b="0" dirty="0">
                    <a:latin typeface="Avenir Light" panose="020B0402020203020204" pitchFamily="34" charset="77"/>
                  </a:rPr>
                  <a:t> information from the cell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endParaRPr lang="en-US" sz="2400" b="0" dirty="0">
                  <a:latin typeface="Avenir Light" panose="020B0402020203020204" pitchFamily="34" charset="77"/>
                </a:endParaRPr>
              </a:p>
              <a:p>
                <a:pPr lvl="1">
                  <a:lnSpc>
                    <a:spcPct val="100000"/>
                  </a:lnSpc>
                  <a:spcBef>
                    <a:spcPts val="3500"/>
                  </a:spcBef>
                </a:pPr>
                <a14:m>
                  <m:oMath xmlns:m="http://schemas.openxmlformats.org/officeDocument/2006/math">
                    <m:sSup>
                      <m:sSupPr>
                        <m:ctrlPr>
                          <a:rPr lang="en-US" i="1" dirty="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𝑐</m:t>
                        </m:r>
                      </m:e>
                      <m:sup>
                        <m:r>
                          <a:rPr lang="en-US" i="1" dirty="0">
                            <a:solidFill>
                              <a:srgbClr val="C00000"/>
                            </a:solidFill>
                            <a:latin typeface="Cambria Math" panose="02040503050406030204" pitchFamily="18" charset="0"/>
                          </a:rPr>
                          <m:t>𝑡</m:t>
                        </m:r>
                      </m:sup>
                    </m:sSup>
                  </m:oMath>
                </a14:m>
                <a:r>
                  <a:rPr lang="en-US" b="0" dirty="0">
                    <a:latin typeface="Avenir Light" panose="020B0402020203020204" pitchFamily="34" charset="77"/>
                  </a:rPr>
                  <a:t> never undergoes a nonlinear activation though, just </a:t>
                </a:r>
                <a:r>
                  <a:rPr lang="en-US" b="0" dirty="0">
                    <a:solidFill>
                      <a:srgbClr val="C00000"/>
                    </a:solidFill>
                    <a:latin typeface="Avenir Light" panose="020B0402020203020204" pitchFamily="34" charset="77"/>
                  </a:rPr>
                  <a:t>–</a:t>
                </a:r>
                <a:r>
                  <a:rPr lang="en-US" b="0" dirty="0">
                    <a:latin typeface="Avenir Light" panose="020B0402020203020204" pitchFamily="34" charset="77"/>
                  </a:rPr>
                  <a:t> and </a:t>
                </a:r>
                <a:r>
                  <a:rPr lang="en-US" b="0" dirty="0">
                    <a:solidFill>
                      <a:srgbClr val="C00000"/>
                    </a:solidFill>
                    <a:latin typeface="Avenir Light" panose="020B0402020203020204" pitchFamily="34" charset="77"/>
                  </a:rPr>
                  <a:t>+</a:t>
                </a:r>
              </a:p>
              <a:p>
                <a:pPr lvl="1">
                  <a:lnSpc>
                    <a:spcPct val="100000"/>
                  </a:lnSpc>
                  <a:spcBef>
                    <a:spcPts val="3500"/>
                  </a:spcBef>
                </a:pPr>
                <a:r>
                  <a:rPr lang="en-US" dirty="0">
                    <a:solidFill>
                      <a:srgbClr val="C00000"/>
                    </a:solidFill>
                    <a:latin typeface="Avenir Light" panose="020B0402020203020204" pitchFamily="34" charset="77"/>
                  </a:rPr>
                  <a:t>+ </a:t>
                </a:r>
                <a:r>
                  <a:rPr lang="en-US" dirty="0">
                    <a:latin typeface="Avenir Light" panose="020B0402020203020204" pitchFamily="34" charset="77"/>
                  </a:rPr>
                  <a:t>of two things does not modify the gradient; simply adds the gradients</a:t>
                </a:r>
                <a:endParaRPr lang="en-US" b="0" dirty="0">
                  <a:latin typeface="Avenir Light" panose="020B0402020203020204" pitchFamily="34" charset="77"/>
                </a:endParaRPr>
              </a:p>
              <a:p>
                <a:pPr>
                  <a:lnSpc>
                    <a:spcPct val="100000"/>
                  </a:lnSpc>
                  <a:spcBef>
                    <a:spcPts val="3500"/>
                  </a:spcBef>
                </a:pPr>
                <a:endParaRPr lang="en-US" sz="2400" dirty="0">
                  <a:latin typeface="Avenir Light" panose="020B0402020203020204" pitchFamily="34" charset="77"/>
                </a:endParaRPr>
              </a:p>
            </p:txBody>
          </p:sp>
        </mc:Choice>
        <mc:Fallback>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838200" y="1238718"/>
                <a:ext cx="10807700" cy="5085882"/>
              </a:xfrm>
              <a:prstGeom prst="rect">
                <a:avLst/>
              </a:prstGeom>
              <a:blipFill>
                <a:blip r:embed="rId2"/>
                <a:stretch>
                  <a:fillRect l="-940" t="-995" r="-705"/>
                </a:stretch>
              </a:blipFill>
            </p:spPr>
            <p:txBody>
              <a:bodyPr/>
              <a:lstStyle/>
              <a:p>
                <a:r>
                  <a:rPr lang="en-US">
                    <a:noFill/>
                  </a:rPr>
                  <a:t> </a:t>
                </a:r>
              </a:p>
            </p:txBody>
          </p:sp>
        </mc:Fallback>
      </mc:AlternateContent>
      <p:sp>
        <p:nvSpPr>
          <p:cNvPr id="5" name="Slide Number Placeholder 9">
            <a:extLst>
              <a:ext uri="{FF2B5EF4-FFF2-40B4-BE49-F238E27FC236}">
                <a16:creationId xmlns:a16="http://schemas.microsoft.com/office/drawing/2014/main" id="{56972E39-EC19-584B-9C42-5A126E2F096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dirty="0"/>
          </a:p>
        </p:txBody>
      </p:sp>
    </p:spTree>
    <p:extLst>
      <p:ext uri="{BB962C8B-B14F-4D97-AF65-F5344CB8AC3E}">
        <p14:creationId xmlns:p14="http://schemas.microsoft.com/office/powerpoint/2010/main" val="3471450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6" name="Content Placeholder 2">
            <a:extLst>
              <a:ext uri="{FF2B5EF4-FFF2-40B4-BE49-F238E27FC236}">
                <a16:creationId xmlns:a16="http://schemas.microsoft.com/office/drawing/2014/main" id="{C0B27E69-26EF-C041-B35A-FF989AB195A7}"/>
              </a:ext>
            </a:extLst>
          </p:cNvPr>
          <p:cNvSpPr txBox="1">
            <a:spLocks/>
          </p:cNvSpPr>
          <p:nvPr/>
        </p:nvSpPr>
        <p:spPr>
          <a:xfrm>
            <a:off x="1388593" y="5320760"/>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99224B9C-C90F-FE44-974C-100A5BAC4D63}"/>
              </a:ext>
            </a:extLst>
          </p:cNvPr>
          <p:cNvSpPr txBox="1">
            <a:spLocks/>
          </p:cNvSpPr>
          <p:nvPr/>
        </p:nvSpPr>
        <p:spPr>
          <a:xfrm>
            <a:off x="1271777" y="4158614"/>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785F5E5-E075-854B-9D5E-DB80B25BA7F8}"/>
              </a:ext>
            </a:extLst>
          </p:cNvPr>
          <p:cNvSpPr txBox="1">
            <a:spLocks/>
          </p:cNvSpPr>
          <p:nvPr/>
        </p:nvSpPr>
        <p:spPr>
          <a:xfrm>
            <a:off x="1366230" y="3022294"/>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4CFEFF01-F2DD-604C-8DB0-B8C730BFBE7A}"/>
              </a:ext>
            </a:extLst>
          </p:cNvPr>
          <p:cNvSpPr/>
          <p:nvPr/>
        </p:nvSpPr>
        <p:spPr>
          <a:xfrm>
            <a:off x="3685590" y="5357195"/>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FE3316-A0C0-A14F-8948-5BB4B1ECB3BF}"/>
              </a:ext>
            </a:extLst>
          </p:cNvPr>
          <p:cNvSpPr/>
          <p:nvPr/>
        </p:nvSpPr>
        <p:spPr>
          <a:xfrm>
            <a:off x="3790372"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FE78-C23F-F948-BB29-6CE873AD9A01}"/>
              </a:ext>
            </a:extLst>
          </p:cNvPr>
          <p:cNvSpPr/>
          <p:nvPr/>
        </p:nvSpPr>
        <p:spPr>
          <a:xfrm>
            <a:off x="4036631"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40C96-8FDB-614F-B232-4C978CA3A858}"/>
              </a:ext>
            </a:extLst>
          </p:cNvPr>
          <p:cNvSpPr/>
          <p:nvPr/>
        </p:nvSpPr>
        <p:spPr>
          <a:xfrm>
            <a:off x="4282890"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A37992-95ED-884E-91C3-54FFF97C42D8}"/>
              </a:ext>
            </a:extLst>
          </p:cNvPr>
          <p:cNvSpPr/>
          <p:nvPr/>
        </p:nvSpPr>
        <p:spPr>
          <a:xfrm>
            <a:off x="4534759"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08365D-9D01-6040-9B6E-CB7F527EBFB5}"/>
              </a:ext>
            </a:extLst>
          </p:cNvPr>
          <p:cNvSpPr/>
          <p:nvPr/>
        </p:nvSpPr>
        <p:spPr>
          <a:xfrm>
            <a:off x="3790372"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DB2328-D354-5841-8708-6E52A84BCD07}"/>
              </a:ext>
            </a:extLst>
          </p:cNvPr>
          <p:cNvSpPr/>
          <p:nvPr/>
        </p:nvSpPr>
        <p:spPr>
          <a:xfrm>
            <a:off x="4036631"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52018-F610-1844-AC38-6A7DE76D9D42}"/>
              </a:ext>
            </a:extLst>
          </p:cNvPr>
          <p:cNvSpPr/>
          <p:nvPr/>
        </p:nvSpPr>
        <p:spPr>
          <a:xfrm>
            <a:off x="4282890"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0831EDD-4DAD-FA4A-AC26-F7AE32834045}"/>
              </a:ext>
            </a:extLst>
          </p:cNvPr>
          <p:cNvSpPr/>
          <p:nvPr/>
        </p:nvSpPr>
        <p:spPr>
          <a:xfrm>
            <a:off x="4534759"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62C4E63-A095-3C42-9BD9-79DA9EF7FAEC}"/>
              </a:ext>
            </a:extLst>
          </p:cNvPr>
          <p:cNvSpPr/>
          <p:nvPr/>
        </p:nvSpPr>
        <p:spPr>
          <a:xfrm>
            <a:off x="3569437" y="4198277"/>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6E82A1-A6B1-5343-A6A5-FABB5B978E32}"/>
              </a:ext>
            </a:extLst>
          </p:cNvPr>
          <p:cNvSpPr/>
          <p:nvPr/>
        </p:nvSpPr>
        <p:spPr>
          <a:xfrm>
            <a:off x="3653987"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414FC2-E069-1B49-A78A-29DECA7EE84E}"/>
              </a:ext>
            </a:extLst>
          </p:cNvPr>
          <p:cNvSpPr/>
          <p:nvPr/>
        </p:nvSpPr>
        <p:spPr>
          <a:xfrm>
            <a:off x="3900246"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B70286-938C-8C48-B099-F4894B6F584B}"/>
              </a:ext>
            </a:extLst>
          </p:cNvPr>
          <p:cNvSpPr/>
          <p:nvPr/>
        </p:nvSpPr>
        <p:spPr>
          <a:xfrm>
            <a:off x="4146505"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E96222-1106-414A-9611-6B5201DDEA5F}"/>
              </a:ext>
            </a:extLst>
          </p:cNvPr>
          <p:cNvSpPr/>
          <p:nvPr/>
        </p:nvSpPr>
        <p:spPr>
          <a:xfrm>
            <a:off x="4398374"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BEE79A2-6EE2-B14C-9D5F-07CE995C8771}"/>
              </a:ext>
            </a:extLst>
          </p:cNvPr>
          <p:cNvSpPr/>
          <p:nvPr/>
        </p:nvSpPr>
        <p:spPr>
          <a:xfrm>
            <a:off x="4656370" y="425382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6E1B7B62-CF8D-0C4D-9C0B-DC18DD7ED931}"/>
              </a:ext>
            </a:extLst>
          </p:cNvPr>
          <p:cNvSpPr/>
          <p:nvPr/>
        </p:nvSpPr>
        <p:spPr>
          <a:xfrm>
            <a:off x="3704680" y="3058705"/>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F38F4DA-B3DE-0047-BF61-2665370E8A3B}"/>
              </a:ext>
            </a:extLst>
          </p:cNvPr>
          <p:cNvSpPr/>
          <p:nvPr/>
        </p:nvSpPr>
        <p:spPr>
          <a:xfrm rot="16200000">
            <a:off x="4010301" y="3576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2AD9780E-8867-4E46-9E24-698D2912A2AE}"/>
              </a:ext>
            </a:extLst>
          </p:cNvPr>
          <p:cNvSpPr/>
          <p:nvPr/>
        </p:nvSpPr>
        <p:spPr>
          <a:xfrm rot="16200000">
            <a:off x="4031861" y="474526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6F11FA9-DF41-0948-9487-50695930D5BD}"/>
              </a:ext>
            </a:extLst>
          </p:cNvPr>
          <p:cNvSpPr/>
          <p:nvPr/>
        </p:nvSpPr>
        <p:spPr>
          <a:xfrm>
            <a:off x="6371065"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90D627F-ED01-A44E-8BB0-B4F87BA0157B}"/>
              </a:ext>
            </a:extLst>
          </p:cNvPr>
          <p:cNvSpPr/>
          <p:nvPr/>
        </p:nvSpPr>
        <p:spPr>
          <a:xfrm>
            <a:off x="6475847"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F164A3F-52EB-754B-988D-1FC64EF15986}"/>
              </a:ext>
            </a:extLst>
          </p:cNvPr>
          <p:cNvSpPr/>
          <p:nvPr/>
        </p:nvSpPr>
        <p:spPr>
          <a:xfrm>
            <a:off x="6722106"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BE602E0-C218-3942-A165-39D09BEFCC19}"/>
              </a:ext>
            </a:extLst>
          </p:cNvPr>
          <p:cNvSpPr/>
          <p:nvPr/>
        </p:nvSpPr>
        <p:spPr>
          <a:xfrm>
            <a:off x="6968365"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1A0CA07-AA16-3446-8ABA-A700EEBACE25}"/>
              </a:ext>
            </a:extLst>
          </p:cNvPr>
          <p:cNvSpPr/>
          <p:nvPr/>
        </p:nvSpPr>
        <p:spPr>
          <a:xfrm>
            <a:off x="7220234"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6E319D7-BB47-804E-8680-D8D6DBC4A696}"/>
              </a:ext>
            </a:extLst>
          </p:cNvPr>
          <p:cNvSpPr/>
          <p:nvPr/>
        </p:nvSpPr>
        <p:spPr>
          <a:xfrm>
            <a:off x="6475847"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D448F95-548E-AD40-BAB7-503BA29B3529}"/>
              </a:ext>
            </a:extLst>
          </p:cNvPr>
          <p:cNvSpPr/>
          <p:nvPr/>
        </p:nvSpPr>
        <p:spPr>
          <a:xfrm>
            <a:off x="6722106"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ECFD93-E620-0443-9D48-CA9B74EBBDAF}"/>
              </a:ext>
            </a:extLst>
          </p:cNvPr>
          <p:cNvSpPr/>
          <p:nvPr/>
        </p:nvSpPr>
        <p:spPr>
          <a:xfrm>
            <a:off x="6968365"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AF05E32-5518-CC4C-A15E-52CBB094105D}"/>
              </a:ext>
            </a:extLst>
          </p:cNvPr>
          <p:cNvSpPr/>
          <p:nvPr/>
        </p:nvSpPr>
        <p:spPr>
          <a:xfrm>
            <a:off x="7220234"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C40AA310-85EA-AF46-A0F0-B37B1D85E73A}"/>
              </a:ext>
            </a:extLst>
          </p:cNvPr>
          <p:cNvSpPr/>
          <p:nvPr/>
        </p:nvSpPr>
        <p:spPr>
          <a:xfrm>
            <a:off x="6254912"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4972897-7642-B044-ACC3-A8F476258B82}"/>
              </a:ext>
            </a:extLst>
          </p:cNvPr>
          <p:cNvSpPr/>
          <p:nvPr/>
        </p:nvSpPr>
        <p:spPr>
          <a:xfrm>
            <a:off x="6339462"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1D16C46-32BC-CF49-959D-98C2C0275E93}"/>
              </a:ext>
            </a:extLst>
          </p:cNvPr>
          <p:cNvSpPr/>
          <p:nvPr/>
        </p:nvSpPr>
        <p:spPr>
          <a:xfrm>
            <a:off x="6585721"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AA322DC-BCD4-F94B-8B27-58CC452F514C}"/>
              </a:ext>
            </a:extLst>
          </p:cNvPr>
          <p:cNvSpPr/>
          <p:nvPr/>
        </p:nvSpPr>
        <p:spPr>
          <a:xfrm>
            <a:off x="6831980"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81EBDA5-F384-3345-AA95-536545C4902D}"/>
              </a:ext>
            </a:extLst>
          </p:cNvPr>
          <p:cNvSpPr/>
          <p:nvPr/>
        </p:nvSpPr>
        <p:spPr>
          <a:xfrm>
            <a:off x="7083849"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90A8FD9-6699-0F43-9245-FEB62F1E20FB}"/>
              </a:ext>
            </a:extLst>
          </p:cNvPr>
          <p:cNvSpPr/>
          <p:nvPr/>
        </p:nvSpPr>
        <p:spPr>
          <a:xfrm>
            <a:off x="7341845"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A1B2F5D-1E7B-6048-8384-C6EADAE227A9}"/>
              </a:ext>
            </a:extLst>
          </p:cNvPr>
          <p:cNvSpPr/>
          <p:nvPr/>
        </p:nvSpPr>
        <p:spPr>
          <a:xfrm>
            <a:off x="6390155"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B43A5F22-32BB-8C49-A229-E4A5AE6A52AF}"/>
              </a:ext>
            </a:extLst>
          </p:cNvPr>
          <p:cNvSpPr/>
          <p:nvPr/>
        </p:nvSpPr>
        <p:spPr>
          <a:xfrm rot="16200000">
            <a:off x="6695776"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E9AA820E-1DFD-5643-A2AF-98A58CBF72F3}"/>
              </a:ext>
            </a:extLst>
          </p:cNvPr>
          <p:cNvSpPr/>
          <p:nvPr/>
        </p:nvSpPr>
        <p:spPr>
          <a:xfrm rot="16200000">
            <a:off x="6717336"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5BFC9F01-5F75-4D49-95C9-1B1CE85CEDE9}"/>
                  </a:ext>
                </a:extLst>
              </p:cNvPr>
              <p:cNvSpPr txBox="1">
                <a:spLocks/>
              </p:cNvSpPr>
              <p:nvPr/>
            </p:nvSpPr>
            <p:spPr>
              <a:xfrm>
                <a:off x="4060835" y="563693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5BFC9F01-5F75-4D49-95C9-1B1CE85CEDE9}"/>
                  </a:ext>
                </a:extLst>
              </p:cNvPr>
              <p:cNvSpPr txBox="1">
                <a:spLocks noRot="1" noChangeAspect="1" noMove="1" noResize="1" noEditPoints="1" noAdjustHandles="1" noChangeArrowheads="1" noChangeShapeType="1" noTextEdit="1"/>
              </p:cNvSpPr>
              <p:nvPr/>
            </p:nvSpPr>
            <p:spPr>
              <a:xfrm>
                <a:off x="4060835" y="5636932"/>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DB43EA21-731F-4841-B53A-EE38D2BE7B46}"/>
                  </a:ext>
                </a:extLst>
              </p:cNvPr>
              <p:cNvSpPr txBox="1">
                <a:spLocks/>
              </p:cNvSpPr>
              <p:nvPr/>
            </p:nvSpPr>
            <p:spPr>
              <a:xfrm>
                <a:off x="6850665"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DB43EA21-731F-4841-B53A-EE38D2BE7B46}"/>
                  </a:ext>
                </a:extLst>
              </p:cNvPr>
              <p:cNvSpPr txBox="1">
                <a:spLocks noRot="1" noChangeAspect="1" noMove="1" noResize="1" noEditPoints="1" noAdjustHandles="1" noChangeArrowheads="1" noChangeShapeType="1" noTextEdit="1"/>
              </p:cNvSpPr>
              <p:nvPr/>
            </p:nvSpPr>
            <p:spPr>
              <a:xfrm>
                <a:off x="6850665" y="5632233"/>
                <a:ext cx="466367" cy="503588"/>
              </a:xfrm>
              <a:prstGeom prst="rect">
                <a:avLst/>
              </a:prstGeom>
              <a:blipFill>
                <a:blip r:embed="rId3"/>
                <a:stretch>
                  <a:fillRect l="-2632"/>
                </a:stretch>
              </a:blipFill>
            </p:spPr>
            <p:txBody>
              <a:bodyPr/>
              <a:lstStyle/>
              <a:p>
                <a:r>
                  <a:rPr lang="en-US">
                    <a:noFill/>
                  </a:rPr>
                  <a:t> </a:t>
                </a:r>
              </a:p>
            </p:txBody>
          </p:sp>
        </mc:Fallback>
      </mc:AlternateContent>
      <p:sp>
        <p:nvSpPr>
          <p:cNvPr id="51" name="Right Arrow 50">
            <a:extLst>
              <a:ext uri="{FF2B5EF4-FFF2-40B4-BE49-F238E27FC236}">
                <a16:creationId xmlns:a16="http://schemas.microsoft.com/office/drawing/2014/main" id="{E8246122-DB8C-4445-B358-05D09878617A}"/>
              </a:ext>
            </a:extLst>
          </p:cNvPr>
          <p:cNvSpPr/>
          <p:nvPr/>
        </p:nvSpPr>
        <p:spPr>
          <a:xfrm>
            <a:off x="4976720"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BD2B7BC1-25AA-AA47-A967-83FEE6386846}"/>
                  </a:ext>
                </a:extLst>
              </p:cNvPr>
              <p:cNvSpPr txBox="1">
                <a:spLocks/>
              </p:cNvSpPr>
              <p:nvPr/>
            </p:nvSpPr>
            <p:spPr>
              <a:xfrm>
                <a:off x="5208759"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BD2B7BC1-25AA-AA47-A967-83FEE6386846}"/>
                  </a:ext>
                </a:extLst>
              </p:cNvPr>
              <p:cNvSpPr txBox="1">
                <a:spLocks noRot="1" noChangeAspect="1" noMove="1" noResize="1" noEditPoints="1" noAdjustHandles="1" noChangeArrowheads="1" noChangeShapeType="1" noTextEdit="1"/>
              </p:cNvSpPr>
              <p:nvPr/>
            </p:nvSpPr>
            <p:spPr>
              <a:xfrm>
                <a:off x="5208759" y="4527124"/>
                <a:ext cx="701328" cy="503588"/>
              </a:xfrm>
              <a:prstGeom prst="rect">
                <a:avLst/>
              </a:prstGeom>
              <a:blipFill>
                <a:blip r:embed="rId4"/>
                <a:stretch>
                  <a:fillRect/>
                </a:stretch>
              </a:blipFill>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70F5E577-AC3E-684B-BD03-EA932D16124D}"/>
              </a:ext>
            </a:extLst>
          </p:cNvPr>
          <p:cNvSpPr/>
          <p:nvPr/>
        </p:nvSpPr>
        <p:spPr>
          <a:xfrm>
            <a:off x="4976720"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7D838809-7D4D-354C-AEA2-926C9889384E}"/>
                  </a:ext>
                </a:extLst>
              </p:cNvPr>
              <p:cNvSpPr txBox="1">
                <a:spLocks/>
              </p:cNvSpPr>
              <p:nvPr/>
            </p:nvSpPr>
            <p:spPr>
              <a:xfrm>
                <a:off x="5244662"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9" name="Content Placeholder 2">
                <a:extLst>
                  <a:ext uri="{FF2B5EF4-FFF2-40B4-BE49-F238E27FC236}">
                    <a16:creationId xmlns:a16="http://schemas.microsoft.com/office/drawing/2014/main" id="{7D838809-7D4D-354C-AEA2-926C9889384E}"/>
                  </a:ext>
                </a:extLst>
              </p:cNvPr>
              <p:cNvSpPr txBox="1">
                <a:spLocks noRot="1" noChangeAspect="1" noMove="1" noResize="1" noEditPoints="1" noAdjustHandles="1" noChangeArrowheads="1" noChangeShapeType="1" noTextEdit="1"/>
              </p:cNvSpPr>
              <p:nvPr/>
            </p:nvSpPr>
            <p:spPr>
              <a:xfrm>
                <a:off x="5244662" y="3717094"/>
                <a:ext cx="701328" cy="503588"/>
              </a:xfrm>
              <a:prstGeom prst="rect">
                <a:avLst/>
              </a:prstGeom>
              <a:blipFill>
                <a:blip r:embed="rId5"/>
                <a:stretch>
                  <a:fillRect/>
                </a:stretch>
              </a:blipFill>
            </p:spPr>
            <p:txBody>
              <a:bodyPr/>
              <a:lstStyle/>
              <a:p>
                <a:r>
                  <a:rPr lang="en-US">
                    <a:noFill/>
                  </a:rPr>
                  <a:t> </a:t>
                </a:r>
              </a:p>
            </p:txBody>
          </p:sp>
        </mc:Fallback>
      </mc:AlternateContent>
      <p:sp>
        <p:nvSpPr>
          <p:cNvPr id="87" name="Rounded Rectangle 86">
            <a:extLst>
              <a:ext uri="{FF2B5EF4-FFF2-40B4-BE49-F238E27FC236}">
                <a16:creationId xmlns:a16="http://schemas.microsoft.com/office/drawing/2014/main" id="{D0FD61DB-354B-C34D-8E75-48135EA24D58}"/>
              </a:ext>
            </a:extLst>
          </p:cNvPr>
          <p:cNvSpPr/>
          <p:nvPr/>
        </p:nvSpPr>
        <p:spPr>
          <a:xfrm>
            <a:off x="9072991"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332BC9B-D32F-694A-8998-142D9B1D0FCB}"/>
              </a:ext>
            </a:extLst>
          </p:cNvPr>
          <p:cNvSpPr/>
          <p:nvPr/>
        </p:nvSpPr>
        <p:spPr>
          <a:xfrm>
            <a:off x="9177773"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1487F54-76BF-F047-8AB4-AA5385716E66}"/>
              </a:ext>
            </a:extLst>
          </p:cNvPr>
          <p:cNvSpPr/>
          <p:nvPr/>
        </p:nvSpPr>
        <p:spPr>
          <a:xfrm>
            <a:off x="9424032"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915815C-2D8E-1E46-B457-7A5AE947C495}"/>
              </a:ext>
            </a:extLst>
          </p:cNvPr>
          <p:cNvSpPr/>
          <p:nvPr/>
        </p:nvSpPr>
        <p:spPr>
          <a:xfrm>
            <a:off x="9670291"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058310E-01BA-5B43-BD1A-E18589D98F7E}"/>
              </a:ext>
            </a:extLst>
          </p:cNvPr>
          <p:cNvSpPr/>
          <p:nvPr/>
        </p:nvSpPr>
        <p:spPr>
          <a:xfrm>
            <a:off x="9922160"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93CC0D-A3C4-E44B-9B06-CF1AA6FC59BD}"/>
              </a:ext>
            </a:extLst>
          </p:cNvPr>
          <p:cNvSpPr/>
          <p:nvPr/>
        </p:nvSpPr>
        <p:spPr>
          <a:xfrm>
            <a:off x="9177773"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31CFBB-00B7-3F49-8154-EE183552D27F}"/>
              </a:ext>
            </a:extLst>
          </p:cNvPr>
          <p:cNvSpPr/>
          <p:nvPr/>
        </p:nvSpPr>
        <p:spPr>
          <a:xfrm>
            <a:off x="9424032"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507CCFB-516F-6D4B-8186-A082A92A1EEB}"/>
              </a:ext>
            </a:extLst>
          </p:cNvPr>
          <p:cNvSpPr/>
          <p:nvPr/>
        </p:nvSpPr>
        <p:spPr>
          <a:xfrm>
            <a:off x="9670291"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290D4D7-E58E-A844-B51C-56954611F2D4}"/>
              </a:ext>
            </a:extLst>
          </p:cNvPr>
          <p:cNvSpPr/>
          <p:nvPr/>
        </p:nvSpPr>
        <p:spPr>
          <a:xfrm>
            <a:off x="9922160"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70436397-386F-004D-8246-0A8BBF2748DD}"/>
              </a:ext>
            </a:extLst>
          </p:cNvPr>
          <p:cNvSpPr/>
          <p:nvPr/>
        </p:nvSpPr>
        <p:spPr>
          <a:xfrm>
            <a:off x="8956838"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6335E64-05F4-9348-BF04-AD67D040C1A8}"/>
              </a:ext>
            </a:extLst>
          </p:cNvPr>
          <p:cNvSpPr/>
          <p:nvPr/>
        </p:nvSpPr>
        <p:spPr>
          <a:xfrm>
            <a:off x="9041388"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384F4B6-DD7E-F045-808E-F181FD3E6697}"/>
              </a:ext>
            </a:extLst>
          </p:cNvPr>
          <p:cNvSpPr/>
          <p:nvPr/>
        </p:nvSpPr>
        <p:spPr>
          <a:xfrm>
            <a:off x="9287647"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5763F7E-0C4F-9E41-B313-EA6F469EDCFB}"/>
              </a:ext>
            </a:extLst>
          </p:cNvPr>
          <p:cNvSpPr/>
          <p:nvPr/>
        </p:nvSpPr>
        <p:spPr>
          <a:xfrm>
            <a:off x="9533906"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8C7D600-C766-B74C-8841-CA55EFCEAC6B}"/>
              </a:ext>
            </a:extLst>
          </p:cNvPr>
          <p:cNvSpPr/>
          <p:nvPr/>
        </p:nvSpPr>
        <p:spPr>
          <a:xfrm>
            <a:off x="9785775"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85485AA-85D5-5C47-AFD3-8E975D6FD177}"/>
              </a:ext>
            </a:extLst>
          </p:cNvPr>
          <p:cNvSpPr/>
          <p:nvPr/>
        </p:nvSpPr>
        <p:spPr>
          <a:xfrm>
            <a:off x="10043771"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50577D50-65AD-B247-BD7A-D5C2AFEDA56C}"/>
              </a:ext>
            </a:extLst>
          </p:cNvPr>
          <p:cNvSpPr/>
          <p:nvPr/>
        </p:nvSpPr>
        <p:spPr>
          <a:xfrm>
            <a:off x="9092081"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FB812569-0CB5-E94C-BDEA-5B4837BAA05B}"/>
              </a:ext>
            </a:extLst>
          </p:cNvPr>
          <p:cNvSpPr/>
          <p:nvPr/>
        </p:nvSpPr>
        <p:spPr>
          <a:xfrm rot="16200000">
            <a:off x="9397702"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a:extLst>
              <a:ext uri="{FF2B5EF4-FFF2-40B4-BE49-F238E27FC236}">
                <a16:creationId xmlns:a16="http://schemas.microsoft.com/office/drawing/2014/main" id="{C52E3728-F065-9949-BAF0-723290EEEEBC}"/>
              </a:ext>
            </a:extLst>
          </p:cNvPr>
          <p:cNvSpPr/>
          <p:nvPr/>
        </p:nvSpPr>
        <p:spPr>
          <a:xfrm rot="16200000">
            <a:off x="9419262"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6005417E-1086-5A45-8D76-AD1F3B30E794}"/>
                  </a:ext>
                </a:extLst>
              </p:cNvPr>
              <p:cNvSpPr txBox="1">
                <a:spLocks/>
              </p:cNvSpPr>
              <p:nvPr/>
            </p:nvSpPr>
            <p:spPr>
              <a:xfrm>
                <a:off x="9552591"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6005417E-1086-5A45-8D76-AD1F3B30E794}"/>
                  </a:ext>
                </a:extLst>
              </p:cNvPr>
              <p:cNvSpPr txBox="1">
                <a:spLocks noRot="1" noChangeAspect="1" noMove="1" noResize="1" noEditPoints="1" noAdjustHandles="1" noChangeArrowheads="1" noChangeShapeType="1" noTextEdit="1"/>
              </p:cNvSpPr>
              <p:nvPr/>
            </p:nvSpPr>
            <p:spPr>
              <a:xfrm>
                <a:off x="9552591" y="5632233"/>
                <a:ext cx="466367" cy="503588"/>
              </a:xfrm>
              <a:prstGeom prst="rect">
                <a:avLst/>
              </a:prstGeom>
              <a:blipFill>
                <a:blip r:embed="rId6"/>
                <a:stretch>
                  <a:fillRect l="-5263"/>
                </a:stretch>
              </a:blipFill>
            </p:spPr>
            <p:txBody>
              <a:bodyPr/>
              <a:lstStyle/>
              <a:p>
                <a:r>
                  <a:rPr lang="en-US">
                    <a:noFill/>
                  </a:rPr>
                  <a:t> </a:t>
                </a:r>
              </a:p>
            </p:txBody>
          </p:sp>
        </mc:Fallback>
      </mc:AlternateContent>
      <p:sp>
        <p:nvSpPr>
          <p:cNvPr id="106" name="Right Arrow 105">
            <a:extLst>
              <a:ext uri="{FF2B5EF4-FFF2-40B4-BE49-F238E27FC236}">
                <a16:creationId xmlns:a16="http://schemas.microsoft.com/office/drawing/2014/main" id="{89C9459F-0C1F-BC42-B56F-C59D8C38E70C}"/>
              </a:ext>
            </a:extLst>
          </p:cNvPr>
          <p:cNvSpPr/>
          <p:nvPr/>
        </p:nvSpPr>
        <p:spPr>
          <a:xfrm>
            <a:off x="7678646"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DA6119C-0246-984A-BA78-FC4EC64A8139}"/>
                  </a:ext>
                </a:extLst>
              </p:cNvPr>
              <p:cNvSpPr txBox="1">
                <a:spLocks/>
              </p:cNvSpPr>
              <p:nvPr/>
            </p:nvSpPr>
            <p:spPr>
              <a:xfrm>
                <a:off x="7910685"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DA6119C-0246-984A-BA78-FC4EC64A8139}"/>
                  </a:ext>
                </a:extLst>
              </p:cNvPr>
              <p:cNvSpPr txBox="1">
                <a:spLocks noRot="1" noChangeAspect="1" noMove="1" noResize="1" noEditPoints="1" noAdjustHandles="1" noChangeArrowheads="1" noChangeShapeType="1" noTextEdit="1"/>
              </p:cNvSpPr>
              <p:nvPr/>
            </p:nvSpPr>
            <p:spPr>
              <a:xfrm>
                <a:off x="7910685" y="4527124"/>
                <a:ext cx="701328" cy="503588"/>
              </a:xfrm>
              <a:prstGeom prst="rect">
                <a:avLst/>
              </a:prstGeom>
              <a:blipFill>
                <a:blip r:embed="rId7"/>
                <a:stretch>
                  <a:fillRect/>
                </a:stretch>
              </a:blipFill>
            </p:spPr>
            <p:txBody>
              <a:bodyPr/>
              <a:lstStyle/>
              <a:p>
                <a:r>
                  <a:rPr lang="en-US">
                    <a:noFill/>
                  </a:rPr>
                  <a:t> </a:t>
                </a:r>
              </a:p>
            </p:txBody>
          </p:sp>
        </mc:Fallback>
      </mc:AlternateContent>
      <p:sp>
        <p:nvSpPr>
          <p:cNvPr id="108" name="Right Arrow 107">
            <a:extLst>
              <a:ext uri="{FF2B5EF4-FFF2-40B4-BE49-F238E27FC236}">
                <a16:creationId xmlns:a16="http://schemas.microsoft.com/office/drawing/2014/main" id="{92FEEA74-BE3A-C941-BC42-5EC52FDD98D3}"/>
              </a:ext>
            </a:extLst>
          </p:cNvPr>
          <p:cNvSpPr/>
          <p:nvPr/>
        </p:nvSpPr>
        <p:spPr>
          <a:xfrm>
            <a:off x="7678646"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D42EE05C-B9E5-4C4F-83AA-AD02277D626D}"/>
                  </a:ext>
                </a:extLst>
              </p:cNvPr>
              <p:cNvSpPr txBox="1">
                <a:spLocks/>
              </p:cNvSpPr>
              <p:nvPr/>
            </p:nvSpPr>
            <p:spPr>
              <a:xfrm>
                <a:off x="7946588"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9" name="Content Placeholder 2">
                <a:extLst>
                  <a:ext uri="{FF2B5EF4-FFF2-40B4-BE49-F238E27FC236}">
                    <a16:creationId xmlns:a16="http://schemas.microsoft.com/office/drawing/2014/main" id="{D42EE05C-B9E5-4C4F-83AA-AD02277D626D}"/>
                  </a:ext>
                </a:extLst>
              </p:cNvPr>
              <p:cNvSpPr txBox="1">
                <a:spLocks noRot="1" noChangeAspect="1" noMove="1" noResize="1" noEditPoints="1" noAdjustHandles="1" noChangeArrowheads="1" noChangeShapeType="1" noTextEdit="1"/>
              </p:cNvSpPr>
              <p:nvPr/>
            </p:nvSpPr>
            <p:spPr>
              <a:xfrm>
                <a:off x="7946588" y="3717094"/>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664357" y="1491576"/>
                <a:ext cx="9181110" cy="11625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14:m>
                  <m:oMath xmlns:m="http://schemas.openxmlformats.org/officeDocument/2006/math">
                    <m:r>
                      <a:rPr lang="en-US" sz="2400" i="1" smtClean="0">
                        <a:solidFill>
                          <a:srgbClr val="7030A0"/>
                        </a:solidFill>
                        <a:latin typeface="Cambria Math" panose="02040503050406030204" pitchFamily="18" charset="0"/>
                      </a:rPr>
                      <m:t>𝐶</m:t>
                    </m:r>
                  </m:oMath>
                </a14:m>
                <a:r>
                  <a:rPr lang="en-US" sz="2400" dirty="0"/>
                  <a:t> and </a:t>
                </a:r>
                <a14:m>
                  <m:oMath xmlns:m="http://schemas.openxmlformats.org/officeDocument/2006/math">
                    <m:r>
                      <a:rPr lang="en-US" sz="2400" b="0" i="1" smtClean="0">
                        <a:solidFill>
                          <a:srgbClr val="7030A0"/>
                        </a:solidFill>
                        <a:latin typeface="Cambria Math" panose="02040503050406030204" pitchFamily="18" charset="0"/>
                      </a:rPr>
                      <m:t>𝐻</m:t>
                    </m:r>
                  </m:oMath>
                </a14:m>
                <a:r>
                  <a:rPr lang="en-US" sz="2400" dirty="0"/>
                  <a:t> relay long- and short-term memory to the hidden layer, respectively. Inside the hidden layer, there are many weights.</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664357" y="1491576"/>
                <a:ext cx="9181110" cy="1162592"/>
              </a:xfrm>
              <a:prstGeom prst="rect">
                <a:avLst/>
              </a:prstGeom>
              <a:blipFill>
                <a:blip r:embed="rId9"/>
                <a:stretch>
                  <a:fillRect l="-967" t="-6452"/>
                </a:stretch>
              </a:blipFill>
            </p:spPr>
            <p:txBody>
              <a:bodyPr/>
              <a:lstStyle/>
              <a:p>
                <a:r>
                  <a:rPr lang="en-US">
                    <a:noFill/>
                  </a:rPr>
                  <a:t> </a:t>
                </a:r>
              </a:p>
            </p:txBody>
          </p:sp>
        </mc:Fallback>
      </mc:AlternateContent>
      <p:sp>
        <p:nvSpPr>
          <p:cNvPr id="72" name="Slide Number Placeholder 9">
            <a:extLst>
              <a:ext uri="{FF2B5EF4-FFF2-40B4-BE49-F238E27FC236}">
                <a16:creationId xmlns:a16="http://schemas.microsoft.com/office/drawing/2014/main" id="{48003D10-0646-5942-B8FD-C58DEBC97C6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dirty="0"/>
          </a:p>
        </p:txBody>
      </p:sp>
    </p:spTree>
    <p:extLst>
      <p:ext uri="{BB962C8B-B14F-4D97-AF65-F5344CB8AC3E}">
        <p14:creationId xmlns:p14="http://schemas.microsoft.com/office/powerpoint/2010/main" val="210112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L4</a:t>
            </a:r>
          </a:p>
        </p:txBody>
      </p:sp>
      <p:sp>
        <p:nvSpPr>
          <p:cNvPr id="10" name="Content Placeholder 2">
            <a:extLst>
              <a:ext uri="{FF2B5EF4-FFF2-40B4-BE49-F238E27FC236}">
                <a16:creationId xmlns:a16="http://schemas.microsoft.com/office/drawing/2014/main" id="{D5F44EC8-2B40-0143-8A2A-67937AD44C36}"/>
              </a:ext>
            </a:extLst>
          </p:cNvPr>
          <p:cNvSpPr txBox="1">
            <a:spLocks/>
          </p:cNvSpPr>
          <p:nvPr/>
        </p:nvSpPr>
        <p:spPr>
          <a:xfrm>
            <a:off x="908050" y="1180168"/>
            <a:ext cx="10375900" cy="3729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0"/>
              </a:spcBef>
              <a:buNone/>
            </a:pPr>
            <a:r>
              <a:rPr lang="en-US" sz="2400" b="1" dirty="0">
                <a:latin typeface="Avenir Light" panose="020B0402020203020204" pitchFamily="34" charset="77"/>
              </a:rPr>
              <a:t>An </a:t>
            </a:r>
            <a:r>
              <a:rPr lang="en-US" sz="2400" b="1" dirty="0">
                <a:solidFill>
                  <a:srgbClr val="C00000"/>
                </a:solidFill>
                <a:latin typeface="Avenir Light" panose="020B0402020203020204" pitchFamily="34" charset="77"/>
              </a:rPr>
              <a:t>auto-regressive LM</a:t>
            </a:r>
            <a:r>
              <a:rPr lang="en-US" sz="2400" b="1" dirty="0">
                <a:latin typeface="Avenir Light" panose="020B0402020203020204" pitchFamily="34" charset="77"/>
              </a:rPr>
              <a:t> is one that only has access to the previous tokens (and the outputs become the inputs).</a:t>
            </a:r>
            <a:br>
              <a:rPr lang="en-US" sz="2400" b="1" dirty="0">
                <a:latin typeface="Avenir Light" panose="020B0402020203020204" pitchFamily="34" charset="77"/>
              </a:rPr>
            </a:br>
            <a:r>
              <a:rPr lang="en-US" sz="2400" b="1" dirty="0">
                <a:latin typeface="Avenir Light" panose="020B0402020203020204" pitchFamily="34" charset="77"/>
              </a:rPr>
              <a:t>Evaluation: Perplexity</a:t>
            </a:r>
          </a:p>
          <a:p>
            <a:pPr marL="0" indent="0">
              <a:lnSpc>
                <a:spcPct val="100000"/>
              </a:lnSpc>
              <a:buNone/>
            </a:pPr>
            <a:endParaRPr lang="en-US" sz="2400" b="1" dirty="0">
              <a:latin typeface="Avenir Light" panose="020B0402020203020204" pitchFamily="34" charset="77"/>
            </a:endParaRPr>
          </a:p>
          <a:p>
            <a:pPr marL="0" indent="0">
              <a:lnSpc>
                <a:spcPct val="150000"/>
              </a:lnSpc>
              <a:spcBef>
                <a:spcPts val="0"/>
              </a:spcBef>
              <a:buNone/>
            </a:pPr>
            <a:r>
              <a:rPr lang="en-US" sz="2400" b="1" dirty="0">
                <a:latin typeface="Avenir Light" panose="020B0402020203020204" pitchFamily="34" charset="77"/>
              </a:rPr>
              <a:t>A </a:t>
            </a:r>
            <a:r>
              <a:rPr lang="en-US" sz="2400" b="1" dirty="0">
                <a:solidFill>
                  <a:srgbClr val="C00000"/>
                </a:solidFill>
                <a:latin typeface="Avenir Light" panose="020B0402020203020204" pitchFamily="34" charset="77"/>
              </a:rPr>
              <a:t>masked LM</a:t>
            </a:r>
            <a:r>
              <a:rPr lang="en-US" sz="2400" b="1" dirty="0">
                <a:latin typeface="Avenir Light" panose="020B0402020203020204" pitchFamily="34" charset="77"/>
              </a:rPr>
              <a:t> can peak ahead, too. It “masks” a word within the context (i.e., center word).</a:t>
            </a:r>
          </a:p>
          <a:p>
            <a:pPr marL="0" indent="0">
              <a:lnSpc>
                <a:spcPct val="150000"/>
              </a:lnSpc>
              <a:spcBef>
                <a:spcPts val="0"/>
              </a:spcBef>
              <a:buNone/>
            </a:pPr>
            <a:r>
              <a:rPr lang="en-US" sz="2400" b="1" dirty="0">
                <a:latin typeface="Avenir Light" panose="020B0402020203020204" pitchFamily="34" charset="77"/>
              </a:rPr>
              <a:t>Evaluation: downstream NLP tasks that uses the learned embeddings.</a:t>
            </a:r>
          </a:p>
        </p:txBody>
      </p:sp>
      <p:sp>
        <p:nvSpPr>
          <p:cNvPr id="11" name="Slide Number Placeholder 9">
            <a:extLst>
              <a:ext uri="{FF2B5EF4-FFF2-40B4-BE49-F238E27FC236}">
                <a16:creationId xmlns:a16="http://schemas.microsoft.com/office/drawing/2014/main" id="{F8AC2E6C-D570-244C-9805-794D8A1BE11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dirty="0"/>
          </a:p>
        </p:txBody>
      </p:sp>
      <p:sp>
        <p:nvSpPr>
          <p:cNvPr id="2" name="Rectangle 1">
            <a:extLst>
              <a:ext uri="{FF2B5EF4-FFF2-40B4-BE49-F238E27FC236}">
                <a16:creationId xmlns:a16="http://schemas.microsoft.com/office/drawing/2014/main" id="{CA5A6E9D-E823-7F47-88DF-B6896070796D}"/>
              </a:ext>
            </a:extLst>
          </p:cNvPr>
          <p:cNvSpPr/>
          <p:nvPr/>
        </p:nvSpPr>
        <p:spPr>
          <a:xfrm>
            <a:off x="1973718" y="4995081"/>
            <a:ext cx="8559779" cy="682751"/>
          </a:xfrm>
          <a:prstGeom prst="rect">
            <a:avLst/>
          </a:prstGeom>
        </p:spPr>
        <p:txBody>
          <a:bodyPr wrap="none">
            <a:spAutoFit/>
          </a:bodyPr>
          <a:lstStyle/>
          <a:p>
            <a:pPr>
              <a:lnSpc>
                <a:spcPct val="150000"/>
              </a:lnSpc>
              <a:spcBef>
                <a:spcPts val="3000"/>
              </a:spcBef>
            </a:pPr>
            <a:r>
              <a:rPr lang="en-US" sz="2800" b="1" dirty="0">
                <a:solidFill>
                  <a:srgbClr val="0070C0"/>
                </a:solidFill>
                <a:latin typeface="Avenir Light" panose="020B0402020203020204" pitchFamily="34" charset="77"/>
              </a:rPr>
              <a:t>Both of these can produce useful word embeddings</a:t>
            </a:r>
            <a:r>
              <a:rPr lang="en-US" sz="2800" b="1" dirty="0">
                <a:latin typeface="Avenir Light" panose="020B0402020203020204" pitchFamily="34" charset="77"/>
              </a:rPr>
              <a:t>.</a:t>
            </a:r>
          </a:p>
        </p:txBody>
      </p:sp>
    </p:spTree>
    <p:extLst>
      <p:ext uri="{BB962C8B-B14F-4D97-AF65-F5344CB8AC3E}">
        <p14:creationId xmlns:p14="http://schemas.microsoft.com/office/powerpoint/2010/main" val="1098732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3"/>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4"/>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5"/>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6"/>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9"/>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10"/>
                <a:stretch>
                  <a:fillRect r="-7018"/>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0288FF63-547C-924B-99E1-C99900092C20}"/>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1"/>
              </a:rPr>
              <a:t>https://colah.github.io/posts/2015-08-Understanding-LSTMs/</a:t>
            </a:r>
            <a:endParaRPr lang="en-US" sz="1400" dirty="0"/>
          </a:p>
        </p:txBody>
      </p:sp>
      <p:sp>
        <p:nvSpPr>
          <p:cNvPr id="12" name="Slide Number Placeholder 9">
            <a:extLst>
              <a:ext uri="{FF2B5EF4-FFF2-40B4-BE49-F238E27FC236}">
                <a16:creationId xmlns:a16="http://schemas.microsoft.com/office/drawing/2014/main" id="{2CA7F793-828A-864B-B8D7-1FD7E47141B8}"/>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dirty="0"/>
          </a:p>
        </p:txBody>
      </p:sp>
    </p:spTree>
    <p:extLst>
      <p:ext uri="{BB962C8B-B14F-4D97-AF65-F5344CB8AC3E}">
        <p14:creationId xmlns:p14="http://schemas.microsoft.com/office/powerpoint/2010/main" val="1860474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6" name="Rectangle 15">
            <a:extLst>
              <a:ext uri="{FF2B5EF4-FFF2-40B4-BE49-F238E27FC236}">
                <a16:creationId xmlns:a16="http://schemas.microsoft.com/office/drawing/2014/main" id="{B0B5F5E2-FE99-6247-85E5-F2A66212B623}"/>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5" name="Slide Number Placeholder 9">
            <a:extLst>
              <a:ext uri="{FF2B5EF4-FFF2-40B4-BE49-F238E27FC236}">
                <a16:creationId xmlns:a16="http://schemas.microsoft.com/office/drawing/2014/main" id="{FCEC05F4-4720-C843-ADCF-B88F70B822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dirty="0"/>
          </a:p>
        </p:txBody>
      </p:sp>
    </p:spTree>
    <p:extLst>
      <p:ext uri="{BB962C8B-B14F-4D97-AF65-F5344CB8AC3E}">
        <p14:creationId xmlns:p14="http://schemas.microsoft.com/office/powerpoint/2010/main" val="126063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le 16">
            <a:extLst>
              <a:ext uri="{FF2B5EF4-FFF2-40B4-BE49-F238E27FC236}">
                <a16:creationId xmlns:a16="http://schemas.microsoft.com/office/drawing/2014/main" id="{69BCA9B9-259C-2A48-99F2-0BAE5BC1AE15}"/>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8" name="Slide Number Placeholder 9">
            <a:extLst>
              <a:ext uri="{FF2B5EF4-FFF2-40B4-BE49-F238E27FC236}">
                <a16:creationId xmlns:a16="http://schemas.microsoft.com/office/drawing/2014/main" id="{09BBBD7E-225B-7F49-A87A-0616F9F078A4}"/>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dirty="0"/>
          </a:p>
        </p:txBody>
      </p:sp>
    </p:spTree>
    <p:extLst>
      <p:ext uri="{BB962C8B-B14F-4D97-AF65-F5344CB8AC3E}">
        <p14:creationId xmlns:p14="http://schemas.microsoft.com/office/powerpoint/2010/main" val="276390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ular Callout 12">
            <a:extLst>
              <a:ext uri="{FF2B5EF4-FFF2-40B4-BE49-F238E27FC236}">
                <a16:creationId xmlns:a16="http://schemas.microsoft.com/office/drawing/2014/main" id="{0654AB75-F23F-5647-B151-CBD5F5A94A4A}"/>
              </a:ext>
            </a:extLst>
          </p:cNvPr>
          <p:cNvSpPr/>
          <p:nvPr/>
        </p:nvSpPr>
        <p:spPr>
          <a:xfrm flipH="1" flipV="1">
            <a:off x="1892299" y="3542352"/>
            <a:ext cx="4721605" cy="2306998"/>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9" name="Title 1">
            <a:extLst>
              <a:ext uri="{FF2B5EF4-FFF2-40B4-BE49-F238E27FC236}">
                <a16:creationId xmlns:a16="http://schemas.microsoft.com/office/drawing/2014/main" id="{AC618885-077D-7E47-858A-20344A7DD93C}"/>
              </a:ext>
            </a:extLst>
          </p:cNvPr>
          <p:cNvSpPr txBox="1">
            <a:spLocks/>
          </p:cNvSpPr>
          <p:nvPr/>
        </p:nvSpPr>
        <p:spPr>
          <a:xfrm>
            <a:off x="2095500" y="4882459"/>
            <a:ext cx="4140201" cy="82251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a nonlinear weighted version of the long-term memory becomes our short-term memory</a:t>
            </a:r>
          </a:p>
        </p:txBody>
      </p:sp>
      <p:sp>
        <p:nvSpPr>
          <p:cNvPr id="21" name="Rectangle 20">
            <a:extLst>
              <a:ext uri="{FF2B5EF4-FFF2-40B4-BE49-F238E27FC236}">
                <a16:creationId xmlns:a16="http://schemas.microsoft.com/office/drawing/2014/main" id="{BF667777-3A45-1045-96F8-E3DE27466A8A}"/>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8" name="Slide Number Placeholder 9">
            <a:extLst>
              <a:ext uri="{FF2B5EF4-FFF2-40B4-BE49-F238E27FC236}">
                <a16:creationId xmlns:a16="http://schemas.microsoft.com/office/drawing/2014/main" id="{0594A2F9-C377-EB42-B28B-9433A1C6270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dirty="0"/>
          </a:p>
        </p:txBody>
      </p:sp>
    </p:spTree>
    <p:extLst>
      <p:ext uri="{BB962C8B-B14F-4D97-AF65-F5344CB8AC3E}">
        <p14:creationId xmlns:p14="http://schemas.microsoft.com/office/powerpoint/2010/main" val="175369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ular Callout 12">
            <a:extLst>
              <a:ext uri="{FF2B5EF4-FFF2-40B4-BE49-F238E27FC236}">
                <a16:creationId xmlns:a16="http://schemas.microsoft.com/office/drawing/2014/main" id="{0654AB75-F23F-5647-B151-CBD5F5A94A4A}"/>
              </a:ext>
            </a:extLst>
          </p:cNvPr>
          <p:cNvSpPr/>
          <p:nvPr/>
        </p:nvSpPr>
        <p:spPr>
          <a:xfrm flipH="1" flipV="1">
            <a:off x="1892299" y="3542352"/>
            <a:ext cx="4721605" cy="2306998"/>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9" name="Title 1">
            <a:extLst>
              <a:ext uri="{FF2B5EF4-FFF2-40B4-BE49-F238E27FC236}">
                <a16:creationId xmlns:a16="http://schemas.microsoft.com/office/drawing/2014/main" id="{AC618885-077D-7E47-858A-20344A7DD93C}"/>
              </a:ext>
            </a:extLst>
          </p:cNvPr>
          <p:cNvSpPr txBox="1">
            <a:spLocks/>
          </p:cNvSpPr>
          <p:nvPr/>
        </p:nvSpPr>
        <p:spPr>
          <a:xfrm>
            <a:off x="2095500" y="4882459"/>
            <a:ext cx="4140201" cy="82251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a nonlinear weighted version of the long-term memory becomes our short-term memory</a:t>
            </a:r>
          </a:p>
        </p:txBody>
      </p:sp>
      <p:sp>
        <p:nvSpPr>
          <p:cNvPr id="20" name="Rectangle 19">
            <a:extLst>
              <a:ext uri="{FF2B5EF4-FFF2-40B4-BE49-F238E27FC236}">
                <a16:creationId xmlns:a16="http://schemas.microsoft.com/office/drawing/2014/main" id="{7DEF8AC8-2988-E24A-B611-B18794D8D368}"/>
              </a:ext>
            </a:extLst>
          </p:cNvPr>
          <p:cNvSpPr/>
          <p:nvPr/>
        </p:nvSpPr>
        <p:spPr>
          <a:xfrm>
            <a:off x="7194567" y="2977481"/>
            <a:ext cx="4108433" cy="949572"/>
          </a:xfrm>
          <a:prstGeom prst="rect">
            <a:avLst/>
          </a:pr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CBAA3889-9743-3F4B-95DF-5A6AF49C1BBC}"/>
                  </a:ext>
                </a:extLst>
              </p:cNvPr>
              <p:cNvSpPr txBox="1">
                <a:spLocks/>
              </p:cNvSpPr>
              <p:nvPr/>
            </p:nvSpPr>
            <p:spPr>
              <a:xfrm>
                <a:off x="7334754" y="3146680"/>
                <a:ext cx="3853946" cy="76776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memory is written, erased, and read by three </a:t>
                </a:r>
                <a:r>
                  <a:rPr lang="en-US" sz="2000" i="1" dirty="0"/>
                  <a:t>gates </a:t>
                </a:r>
                <a:r>
                  <a:rPr lang="en-US" sz="2000" dirty="0"/>
                  <a:t>– which are influenced by </a:t>
                </a:r>
                <a14:m>
                  <m:oMath xmlns:m="http://schemas.openxmlformats.org/officeDocument/2006/math">
                    <m:r>
                      <a:rPr lang="en-US" sz="2000" b="1" i="1" dirty="0" smtClean="0">
                        <a:latin typeface="Cambria Math" panose="02040503050406030204" pitchFamily="18" charset="0"/>
                      </a:rPr>
                      <m:t>𝒙</m:t>
                    </m:r>
                  </m:oMath>
                </a14:m>
                <a:r>
                  <a:rPr lang="en-US" sz="2000" dirty="0"/>
                  <a:t> and </a:t>
                </a:r>
                <a14:m>
                  <m:oMath xmlns:m="http://schemas.openxmlformats.org/officeDocument/2006/math">
                    <m:r>
                      <a:rPr lang="en-US" sz="2000" b="1" i="1" dirty="0" smtClean="0">
                        <a:latin typeface="Cambria Math" panose="02040503050406030204" pitchFamily="18" charset="0"/>
                      </a:rPr>
                      <m:t>𝒉</m:t>
                    </m:r>
                  </m:oMath>
                </a14:m>
                <a:endParaRPr lang="en-US" sz="2000" b="1" dirty="0"/>
              </a:p>
            </p:txBody>
          </p:sp>
        </mc:Choice>
        <mc:Fallback xmlns="">
          <p:sp>
            <p:nvSpPr>
              <p:cNvPr id="21" name="Title 1">
                <a:extLst>
                  <a:ext uri="{FF2B5EF4-FFF2-40B4-BE49-F238E27FC236}">
                    <a16:creationId xmlns:a16="http://schemas.microsoft.com/office/drawing/2014/main" id="{CBAA3889-9743-3F4B-95DF-5A6AF49C1BBC}"/>
                  </a:ext>
                </a:extLst>
              </p:cNvPr>
              <p:cNvSpPr txBox="1">
                <a:spLocks noRot="1" noChangeAspect="1" noMove="1" noResize="1" noEditPoints="1" noAdjustHandles="1" noChangeArrowheads="1" noChangeShapeType="1" noTextEdit="1"/>
              </p:cNvSpPr>
              <p:nvPr/>
            </p:nvSpPr>
            <p:spPr>
              <a:xfrm>
                <a:off x="7334754" y="3146680"/>
                <a:ext cx="3853946" cy="767765"/>
              </a:xfrm>
              <a:prstGeom prst="rect">
                <a:avLst/>
              </a:prstGeom>
              <a:blipFill>
                <a:blip r:embed="rId10"/>
                <a:stretch>
                  <a:fillRect l="-1316" t="-11475" b="-6557"/>
                </a:stretch>
              </a:blipFill>
            </p:spPr>
            <p:txBody>
              <a:bodyPr/>
              <a:lstStyle/>
              <a:p>
                <a:r>
                  <a:rPr lang="en-US">
                    <a:noFill/>
                  </a:rPr>
                  <a:t> </a:t>
                </a:r>
              </a:p>
            </p:txBody>
          </p:sp>
        </mc:Fallback>
      </mc:AlternateContent>
      <p:sp>
        <p:nvSpPr>
          <p:cNvPr id="4" name="Freeform 3">
            <a:extLst>
              <a:ext uri="{FF2B5EF4-FFF2-40B4-BE49-F238E27FC236}">
                <a16:creationId xmlns:a16="http://schemas.microsoft.com/office/drawing/2014/main" id="{F7006790-FA1B-D244-8B31-547A3A36D949}"/>
              </a:ext>
            </a:extLst>
          </p:cNvPr>
          <p:cNvSpPr/>
          <p:nvPr/>
        </p:nvSpPr>
        <p:spPr>
          <a:xfrm>
            <a:off x="4294990"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FEB8538-D10C-D040-BB41-D1175A0F200F}"/>
              </a:ext>
            </a:extLst>
          </p:cNvPr>
          <p:cNvSpPr/>
          <p:nvPr/>
        </p:nvSpPr>
        <p:spPr>
          <a:xfrm>
            <a:off x="4804640" y="3456103"/>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04325EC0-99E8-4345-BA64-D2A515183213}"/>
              </a:ext>
            </a:extLst>
          </p:cNvPr>
          <p:cNvSpPr/>
          <p:nvPr/>
        </p:nvSpPr>
        <p:spPr>
          <a:xfrm>
            <a:off x="5876817"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219703-2763-9545-B774-6B722B77000A}"/>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1"/>
              </a:rPr>
              <a:t>https://colah.github.io/posts/2015-08-Understanding-LSTMs/</a:t>
            </a:r>
            <a:endParaRPr lang="en-US" sz="1400" dirty="0"/>
          </a:p>
        </p:txBody>
      </p:sp>
      <p:sp>
        <p:nvSpPr>
          <p:cNvPr id="23" name="Slide Number Placeholder 9">
            <a:extLst>
              <a:ext uri="{FF2B5EF4-FFF2-40B4-BE49-F238E27FC236}">
                <a16:creationId xmlns:a16="http://schemas.microsoft.com/office/drawing/2014/main" id="{E5B76762-5D13-0044-AC2C-15FE72C3783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dirty="0"/>
          </a:p>
        </p:txBody>
      </p:sp>
    </p:spTree>
    <p:extLst>
      <p:ext uri="{BB962C8B-B14F-4D97-AF65-F5344CB8AC3E}">
        <p14:creationId xmlns:p14="http://schemas.microsoft.com/office/powerpoint/2010/main" val="420794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Forget Gate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dirty="0"/>
          </a:p>
        </p:txBody>
      </p:sp>
      <p:pic>
        <p:nvPicPr>
          <p:cNvPr id="8" name="Picture 7">
            <a:extLst>
              <a:ext uri="{FF2B5EF4-FFF2-40B4-BE49-F238E27FC236}">
                <a16:creationId xmlns:a16="http://schemas.microsoft.com/office/drawing/2014/main" id="{D7E16615-59F6-8F42-BAC2-FCB1B94093B3}"/>
              </a:ext>
            </a:extLst>
          </p:cNvPr>
          <p:cNvPicPr>
            <a:picLocks noChangeAspect="1"/>
          </p:cNvPicPr>
          <p:nvPr/>
        </p:nvPicPr>
        <p:blipFill>
          <a:blip r:embed="rId3"/>
          <a:stretch>
            <a:fillRect/>
          </a:stretch>
        </p:blipFill>
        <p:spPr>
          <a:xfrm>
            <a:off x="522048" y="1231923"/>
            <a:ext cx="7198100" cy="4856135"/>
          </a:xfrm>
          <a:prstGeom prst="rect">
            <a:avLst/>
          </a:prstGeom>
        </p:spPr>
      </p:pic>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Imagine the cell state currently has values related to a previous topic. Convo has shifted.</a:t>
            </a:r>
          </a:p>
        </p:txBody>
      </p:sp>
    </p:spTree>
    <p:extLst>
      <p:ext uri="{BB962C8B-B14F-4D97-AF65-F5344CB8AC3E}">
        <p14:creationId xmlns:p14="http://schemas.microsoft.com/office/powerpoint/2010/main" val="921970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BA00B-2639-CA48-A024-BDA9E0751D3C}"/>
              </a:ext>
            </a:extLst>
          </p:cNvPr>
          <p:cNvPicPr>
            <a:picLocks noChangeAspect="1"/>
          </p:cNvPicPr>
          <p:nvPr/>
        </p:nvPicPr>
        <p:blipFill>
          <a:blip r:embed="rId3"/>
          <a:stretch>
            <a:fillRect/>
          </a:stretch>
        </p:blipFill>
        <p:spPr>
          <a:xfrm>
            <a:off x="435431" y="1190432"/>
            <a:ext cx="7193280" cy="4772465"/>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Input Gate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Decides </a:t>
            </a:r>
            <a:r>
              <a:rPr lang="en-US" i="1" dirty="0">
                <a:solidFill>
                  <a:srgbClr val="C00000"/>
                </a:solidFill>
              </a:rPr>
              <a:t>which</a:t>
            </a:r>
            <a:r>
              <a:rPr lang="en-US" dirty="0">
                <a:solidFill>
                  <a:srgbClr val="C00000"/>
                </a:solidFill>
              </a:rPr>
              <a:t> values to update (by scaling each of the new, incoming info).</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spTree>
    <p:extLst>
      <p:ext uri="{BB962C8B-B14F-4D97-AF65-F5344CB8AC3E}">
        <p14:creationId xmlns:p14="http://schemas.microsoft.com/office/powerpoint/2010/main" val="839574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44784-9E62-BF4A-B034-B840D8D4F6FF}"/>
              </a:ext>
            </a:extLst>
          </p:cNvPr>
          <p:cNvPicPr>
            <a:picLocks noChangeAspect="1"/>
          </p:cNvPicPr>
          <p:nvPr/>
        </p:nvPicPr>
        <p:blipFill>
          <a:blip r:embed="rId3"/>
          <a:stretch>
            <a:fillRect/>
          </a:stretch>
        </p:blipFill>
        <p:spPr>
          <a:xfrm>
            <a:off x="454259" y="1145326"/>
            <a:ext cx="7142886" cy="4808156"/>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normAutofit/>
          </a:bodyPr>
          <a:lstStyle/>
          <a:p>
            <a:r>
              <a:rPr lang="en-US" dirty="0"/>
              <a:t>Cell State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The cell state forgets some info, then it’s simultaneously updated by us adding to it.</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pic>
        <p:nvPicPr>
          <p:cNvPr id="5" name="Picture 4">
            <a:extLst>
              <a:ext uri="{FF2B5EF4-FFF2-40B4-BE49-F238E27FC236}">
                <a16:creationId xmlns:a16="http://schemas.microsoft.com/office/drawing/2014/main" id="{F18B3FDE-F371-0945-8A7B-96EB98069CAA}"/>
              </a:ext>
            </a:extLst>
          </p:cNvPr>
          <p:cNvPicPr>
            <a:picLocks noChangeAspect="1"/>
          </p:cNvPicPr>
          <p:nvPr/>
        </p:nvPicPr>
        <p:blipFill>
          <a:blip r:embed="rId6"/>
          <a:stretch>
            <a:fillRect/>
          </a:stretch>
        </p:blipFill>
        <p:spPr>
          <a:xfrm>
            <a:off x="7720147" y="2306281"/>
            <a:ext cx="3431921" cy="745395"/>
          </a:xfrm>
          <a:prstGeom prst="rect">
            <a:avLst/>
          </a:prstGeom>
        </p:spPr>
      </p:pic>
    </p:spTree>
    <p:extLst>
      <p:ext uri="{BB962C8B-B14F-4D97-AF65-F5344CB8AC3E}">
        <p14:creationId xmlns:p14="http://schemas.microsoft.com/office/powerpoint/2010/main" val="72240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5030C-FDC9-DA45-B4EE-19029C4318E5}"/>
              </a:ext>
            </a:extLst>
          </p:cNvPr>
          <p:cNvPicPr>
            <a:picLocks noChangeAspect="1"/>
          </p:cNvPicPr>
          <p:nvPr/>
        </p:nvPicPr>
        <p:blipFill>
          <a:blip r:embed="rId3"/>
          <a:stretch>
            <a:fillRect/>
          </a:stretch>
        </p:blipFill>
        <p:spPr>
          <a:xfrm>
            <a:off x="519574" y="1159535"/>
            <a:ext cx="7017695" cy="4763246"/>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Hidden State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1940598" y="5606084"/>
            <a:ext cx="9797143" cy="1103516"/>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Decide what our new hidden representation will be. Based on:</a:t>
            </a:r>
            <a:br>
              <a:rPr lang="en-US" dirty="0">
                <a:solidFill>
                  <a:srgbClr val="C00000"/>
                </a:solidFill>
              </a:rPr>
            </a:br>
            <a:r>
              <a:rPr lang="en-US" sz="2600" dirty="0">
                <a:solidFill>
                  <a:srgbClr val="C00000"/>
                </a:solidFill>
              </a:rPr>
              <a:t>- filtered version of the cell state, and</a:t>
            </a:r>
          </a:p>
          <a:p>
            <a:r>
              <a:rPr lang="en-US" sz="2600" dirty="0">
                <a:solidFill>
                  <a:srgbClr val="C00000"/>
                </a:solidFill>
              </a:rPr>
              <a:t>- weighted version of recurrent, hidden layer</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pic>
        <p:nvPicPr>
          <p:cNvPr id="5" name="Picture 4">
            <a:extLst>
              <a:ext uri="{FF2B5EF4-FFF2-40B4-BE49-F238E27FC236}">
                <a16:creationId xmlns:a16="http://schemas.microsoft.com/office/drawing/2014/main" id="{F18B3FDE-F371-0945-8A7B-96EB98069CAA}"/>
              </a:ext>
            </a:extLst>
          </p:cNvPr>
          <p:cNvPicPr>
            <a:picLocks noChangeAspect="1"/>
          </p:cNvPicPr>
          <p:nvPr/>
        </p:nvPicPr>
        <p:blipFill>
          <a:blip r:embed="rId6"/>
          <a:stretch>
            <a:fillRect/>
          </a:stretch>
        </p:blipFill>
        <p:spPr>
          <a:xfrm>
            <a:off x="7720147" y="2306281"/>
            <a:ext cx="3431921" cy="745395"/>
          </a:xfrm>
          <a:prstGeom prst="rect">
            <a:avLst/>
          </a:prstGeom>
        </p:spPr>
      </p:pic>
      <p:pic>
        <p:nvPicPr>
          <p:cNvPr id="7" name="Picture 6">
            <a:extLst>
              <a:ext uri="{FF2B5EF4-FFF2-40B4-BE49-F238E27FC236}">
                <a16:creationId xmlns:a16="http://schemas.microsoft.com/office/drawing/2014/main" id="{3169986A-BB12-D244-96CE-2B1F7116BE8E}"/>
              </a:ext>
            </a:extLst>
          </p:cNvPr>
          <p:cNvPicPr>
            <a:picLocks noChangeAspect="1"/>
          </p:cNvPicPr>
          <p:nvPr/>
        </p:nvPicPr>
        <p:blipFill>
          <a:blip r:embed="rId7"/>
          <a:stretch>
            <a:fillRect/>
          </a:stretch>
        </p:blipFill>
        <p:spPr>
          <a:xfrm>
            <a:off x="7687227" y="3124072"/>
            <a:ext cx="4214143" cy="1181826"/>
          </a:xfrm>
          <a:prstGeom prst="rect">
            <a:avLst/>
          </a:prstGeom>
        </p:spPr>
      </p:pic>
    </p:spTree>
    <p:extLst>
      <p:ext uri="{BB962C8B-B14F-4D97-AF65-F5344CB8AC3E}">
        <p14:creationId xmlns:p14="http://schemas.microsoft.com/office/powerpoint/2010/main" val="3589015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537356" y="11430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highlight>
                      <a:srgbClr val="FFFF00"/>
                    </a:highlight>
                  </a:rPr>
                  <a:t>It’s still possible for LSTMs to suffer from vanishing/exploding gradients</a:t>
                </a:r>
                <a:r>
                  <a:rPr lang="en-US" sz="2400" dirty="0"/>
                  <a:t>, but it’s way less likely than with vanilla RNNs:</a:t>
                </a:r>
              </a:p>
              <a:p>
                <a:pPr marL="342900" indent="-342900">
                  <a:lnSpc>
                    <a:spcPct val="150000"/>
                  </a:lnSpc>
                  <a:spcBef>
                    <a:spcPts val="2000"/>
                  </a:spcBef>
                  <a:buFont typeface="Arial" panose="020B0604020202020204" pitchFamily="34" charset="0"/>
                  <a:buChar char="•"/>
                </a:pPr>
                <a:r>
                  <a:rPr lang="en-US" sz="2400" dirty="0"/>
                  <a:t>If RNNs wish to preserve info over long contexts, it must delicately find a recurrent weight matrix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h</m:t>
                        </m:r>
                      </m:sub>
                    </m:sSub>
                  </m:oMath>
                </a14:m>
                <a:r>
                  <a:rPr lang="en-US" sz="2400" dirty="0">
                    <a:solidFill>
                      <a:srgbClr val="C00000"/>
                    </a:solidFill>
                  </a:rPr>
                  <a:t> </a:t>
                </a:r>
                <a:r>
                  <a:rPr lang="en-US" sz="2400" dirty="0"/>
                  <a:t>that isn’t too large or small</a:t>
                </a:r>
              </a:p>
              <a:p>
                <a:pPr marL="342900" indent="-342900">
                  <a:lnSpc>
                    <a:spcPct val="150000"/>
                  </a:lnSpc>
                  <a:spcBef>
                    <a:spcPts val="2000"/>
                  </a:spcBef>
                  <a:buFont typeface="Arial" panose="020B0604020202020204" pitchFamily="34" charset="0"/>
                  <a:buChar char="•"/>
                </a:pPr>
                <a:r>
                  <a:rPr lang="en-US" sz="2400" dirty="0"/>
                  <a:t>However, LSTMs have 3 separate mechanism that adjust the flow of information (e.g., </a:t>
                </a:r>
                <a:r>
                  <a:rPr lang="en-US" sz="2400" dirty="0">
                    <a:solidFill>
                      <a:srgbClr val="C00000"/>
                    </a:solidFill>
                  </a:rPr>
                  <a:t>forget gate</a:t>
                </a:r>
                <a:r>
                  <a:rPr lang="en-US" sz="2400" dirty="0"/>
                  <a:t>, if turned off, will preserve all info)</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537356" y="1143000"/>
                <a:ext cx="9918044" cy="4927600"/>
              </a:xfrm>
              <a:prstGeom prst="rect">
                <a:avLst/>
              </a:prstGeom>
              <a:blipFill>
                <a:blip r:embed="rId2"/>
                <a:stretch>
                  <a:fillRect l="-895" r="-256"/>
                </a:stretch>
              </a:blipFill>
            </p:spPr>
            <p:txBody>
              <a:bodyPr/>
              <a:lstStyle/>
              <a:p>
                <a:r>
                  <a:rPr lang="en-US">
                    <a:noFill/>
                  </a:rPr>
                  <a:t> </a:t>
                </a:r>
              </a:p>
            </p:txBody>
          </p:sp>
        </mc:Fallback>
      </mc:AlternateContent>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dirty="0"/>
          </a:p>
        </p:txBody>
      </p:sp>
    </p:spTree>
    <p:extLst>
      <p:ext uri="{BB962C8B-B14F-4D97-AF65-F5344CB8AC3E}">
        <p14:creationId xmlns:p14="http://schemas.microsoft.com/office/powerpoint/2010/main" val="394178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L5</a:t>
            </a:r>
          </a:p>
        </p:txBody>
      </p:sp>
      <p:sp>
        <p:nvSpPr>
          <p:cNvPr id="4" name="Content Placeholder 2">
            <a:extLst>
              <a:ext uri="{FF2B5EF4-FFF2-40B4-BE49-F238E27FC236}">
                <a16:creationId xmlns:a16="http://schemas.microsoft.com/office/drawing/2014/main" id="{FA1D4CBD-D060-1344-B4E6-14A44B845B7E}"/>
              </a:ext>
            </a:extLst>
          </p:cNvPr>
          <p:cNvSpPr txBox="1">
            <a:spLocks/>
          </p:cNvSpPr>
          <p:nvPr/>
        </p:nvSpPr>
        <p:spPr>
          <a:xfrm>
            <a:off x="609785" y="1238014"/>
            <a:ext cx="5197628" cy="491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latin typeface="Avenir Light" panose="020B0402020203020204" pitchFamily="34" charset="77"/>
              </a:rPr>
              <a:t>RNNs help capture </a:t>
            </a:r>
            <a:r>
              <a:rPr lang="en-US" sz="2400" b="1" dirty="0">
                <a:solidFill>
                  <a:srgbClr val="C00000"/>
                </a:solidFill>
                <a:latin typeface="Avenir Light" panose="020B0402020203020204" pitchFamily="34" charset="77"/>
              </a:rPr>
              <a:t>more context </a:t>
            </a:r>
            <a:r>
              <a:rPr lang="en-US" sz="2400" b="1" dirty="0">
                <a:latin typeface="Avenir Light" panose="020B0402020203020204" pitchFamily="34" charset="77"/>
              </a:rPr>
              <a:t>while avoiding </a:t>
            </a:r>
            <a:r>
              <a:rPr lang="en-US" sz="2400" b="1" u="sng" dirty="0">
                <a:latin typeface="Avenir Light" panose="020B0402020203020204" pitchFamily="34" charset="77"/>
              </a:rPr>
              <a:t>sparsity</a:t>
            </a:r>
            <a:r>
              <a:rPr lang="en-US" sz="2400" b="1" dirty="0">
                <a:latin typeface="Avenir Light" panose="020B0402020203020204" pitchFamily="34" charset="77"/>
              </a:rPr>
              <a:t>, </a:t>
            </a:r>
            <a:r>
              <a:rPr lang="en-US" sz="2400" b="1" u="sng" dirty="0">
                <a:latin typeface="Avenir Light" panose="020B0402020203020204" pitchFamily="34" charset="77"/>
              </a:rPr>
              <a:t>storage</a:t>
            </a:r>
            <a:r>
              <a:rPr lang="en-US" sz="2400" b="1" dirty="0">
                <a:latin typeface="Avenir Light" panose="020B0402020203020204" pitchFamily="34" charset="77"/>
              </a:rPr>
              <a:t>, and </a:t>
            </a:r>
            <a:r>
              <a:rPr lang="en-US" sz="2400" b="1" u="sng" dirty="0">
                <a:latin typeface="Avenir Light" panose="020B0402020203020204" pitchFamily="34" charset="77"/>
              </a:rPr>
              <a:t>compute</a:t>
            </a:r>
            <a:r>
              <a:rPr lang="en-US" sz="2400" b="1" dirty="0">
                <a:latin typeface="Avenir Light" panose="020B0402020203020204" pitchFamily="34" charset="77"/>
              </a:rPr>
              <a:t> issues!</a:t>
            </a:r>
          </a:p>
          <a:p>
            <a:pPr>
              <a:lnSpc>
                <a:spcPct val="120000"/>
              </a:lnSpc>
            </a:pPr>
            <a:endParaRPr lang="en-US" sz="2400" b="1" dirty="0">
              <a:latin typeface="Avenir Light" panose="020B0402020203020204" pitchFamily="34" charset="77"/>
            </a:endParaRPr>
          </a:p>
          <a:p>
            <a:pPr>
              <a:lnSpc>
                <a:spcPct val="120000"/>
              </a:lnSpc>
            </a:pPr>
            <a:r>
              <a:rPr lang="en-US" sz="2400" b="1" dirty="0">
                <a:latin typeface="Avenir Light" panose="020B0402020203020204" pitchFamily="34" charset="77"/>
              </a:rPr>
              <a:t>The </a:t>
            </a:r>
            <a:r>
              <a:rPr lang="en-US" sz="2400" b="1" u="sng" dirty="0">
                <a:latin typeface="Avenir Light" panose="020B0402020203020204" pitchFamily="34" charset="77"/>
              </a:rPr>
              <a:t>hidden layer</a:t>
            </a:r>
            <a:r>
              <a:rPr lang="en-US" sz="2400" b="1" dirty="0">
                <a:latin typeface="Avenir Light" panose="020B0402020203020204" pitchFamily="34" charset="77"/>
              </a:rPr>
              <a:t> is what we care about. It represents the word’s “</a:t>
            </a:r>
            <a:r>
              <a:rPr lang="en-US" sz="2400" b="1" dirty="0">
                <a:highlight>
                  <a:srgbClr val="FFFF00"/>
                </a:highlight>
                <a:latin typeface="Avenir Light" panose="020B0402020203020204" pitchFamily="34" charset="77"/>
              </a:rPr>
              <a:t>meaning</a:t>
            </a:r>
            <a:r>
              <a:rPr lang="en-US" sz="2400" b="1" dirty="0">
                <a:latin typeface="Avenir Light" panose="020B0402020203020204" pitchFamily="34" charset="77"/>
              </a:rPr>
              <a:t>”.</a:t>
            </a:r>
            <a:endParaRPr lang="en-US" sz="2400" dirty="0">
              <a:latin typeface="Avenir Light" panose="020B0402020203020204" pitchFamily="34" charset="77"/>
            </a:endParaRP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dirty="0"/>
          </a:p>
        </p:txBody>
      </p:sp>
      <p:sp>
        <p:nvSpPr>
          <p:cNvPr id="29" name="Content Placeholder 2">
            <a:extLst>
              <a:ext uri="{FF2B5EF4-FFF2-40B4-BE49-F238E27FC236}">
                <a16:creationId xmlns:a16="http://schemas.microsoft.com/office/drawing/2014/main" id="{7631BA36-4001-3642-BC21-585BBD6E8E49}"/>
              </a:ext>
            </a:extLst>
          </p:cNvPr>
          <p:cNvSpPr txBox="1">
            <a:spLocks/>
          </p:cNvSpPr>
          <p:nvPr/>
        </p:nvSpPr>
        <p:spPr>
          <a:xfrm>
            <a:off x="6100750" y="4125285"/>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0" name="Content Placeholder 2">
            <a:extLst>
              <a:ext uri="{FF2B5EF4-FFF2-40B4-BE49-F238E27FC236}">
                <a16:creationId xmlns:a16="http://schemas.microsoft.com/office/drawing/2014/main" id="{C0E0A7E7-3872-5047-A1E6-CCAEDCF926BD}"/>
              </a:ext>
            </a:extLst>
          </p:cNvPr>
          <p:cNvSpPr txBox="1">
            <a:spLocks/>
          </p:cNvSpPr>
          <p:nvPr/>
        </p:nvSpPr>
        <p:spPr>
          <a:xfrm>
            <a:off x="5983934" y="2963139"/>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1" name="Content Placeholder 2">
            <a:extLst>
              <a:ext uri="{FF2B5EF4-FFF2-40B4-BE49-F238E27FC236}">
                <a16:creationId xmlns:a16="http://schemas.microsoft.com/office/drawing/2014/main" id="{794A21D3-3D6F-8E49-8534-357D6D0B330B}"/>
              </a:ext>
            </a:extLst>
          </p:cNvPr>
          <p:cNvSpPr txBox="1">
            <a:spLocks/>
          </p:cNvSpPr>
          <p:nvPr/>
        </p:nvSpPr>
        <p:spPr>
          <a:xfrm>
            <a:off x="6078387" y="1826819"/>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2" name="Rounded Rectangle 31">
            <a:extLst>
              <a:ext uri="{FF2B5EF4-FFF2-40B4-BE49-F238E27FC236}">
                <a16:creationId xmlns:a16="http://schemas.microsoft.com/office/drawing/2014/main" id="{9C899288-AB3A-1449-A8FA-3D854F8045EE}"/>
              </a:ext>
            </a:extLst>
          </p:cNvPr>
          <p:cNvSpPr/>
          <p:nvPr/>
        </p:nvSpPr>
        <p:spPr>
          <a:xfrm>
            <a:off x="8397747" y="4161720"/>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52B5F9-A1D2-5D41-8A96-6CECF68743BF}"/>
              </a:ext>
            </a:extLst>
          </p:cNvPr>
          <p:cNvSpPr/>
          <p:nvPr/>
        </p:nvSpPr>
        <p:spPr>
          <a:xfrm>
            <a:off x="8502529"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83466B6-5787-AB4A-A3D7-ADA8437DD16B}"/>
              </a:ext>
            </a:extLst>
          </p:cNvPr>
          <p:cNvSpPr/>
          <p:nvPr/>
        </p:nvSpPr>
        <p:spPr>
          <a:xfrm>
            <a:off x="8748788"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7D35DDD-C603-5849-9B6C-E9797332AAAD}"/>
              </a:ext>
            </a:extLst>
          </p:cNvPr>
          <p:cNvSpPr/>
          <p:nvPr/>
        </p:nvSpPr>
        <p:spPr>
          <a:xfrm>
            <a:off x="8995047"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7EAF276-79A8-4842-BCB6-AC03F3A4E977}"/>
              </a:ext>
            </a:extLst>
          </p:cNvPr>
          <p:cNvSpPr/>
          <p:nvPr/>
        </p:nvSpPr>
        <p:spPr>
          <a:xfrm>
            <a:off x="9246916"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53A2D3-FBEF-3C40-8712-AB000AA205A7}"/>
              </a:ext>
            </a:extLst>
          </p:cNvPr>
          <p:cNvSpPr/>
          <p:nvPr/>
        </p:nvSpPr>
        <p:spPr>
          <a:xfrm>
            <a:off x="8502529"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6355347-30FB-3441-84E4-7632C0C8338C}"/>
              </a:ext>
            </a:extLst>
          </p:cNvPr>
          <p:cNvSpPr/>
          <p:nvPr/>
        </p:nvSpPr>
        <p:spPr>
          <a:xfrm>
            <a:off x="8748788"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A01650-4BB8-DB4F-A3F4-1CBBD3F65938}"/>
              </a:ext>
            </a:extLst>
          </p:cNvPr>
          <p:cNvSpPr/>
          <p:nvPr/>
        </p:nvSpPr>
        <p:spPr>
          <a:xfrm>
            <a:off x="8995047"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1C13379-77BE-D44F-A1FE-E0ECBAD71C17}"/>
              </a:ext>
            </a:extLst>
          </p:cNvPr>
          <p:cNvSpPr/>
          <p:nvPr/>
        </p:nvSpPr>
        <p:spPr>
          <a:xfrm>
            <a:off x="9246916"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DBF09987-853B-1945-A65D-9DDF4C5247FE}"/>
              </a:ext>
            </a:extLst>
          </p:cNvPr>
          <p:cNvSpPr/>
          <p:nvPr/>
        </p:nvSpPr>
        <p:spPr>
          <a:xfrm>
            <a:off x="8281594" y="3002802"/>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0F54813-EF33-8845-81CC-3EA27EBE2060}"/>
              </a:ext>
            </a:extLst>
          </p:cNvPr>
          <p:cNvSpPr/>
          <p:nvPr/>
        </p:nvSpPr>
        <p:spPr>
          <a:xfrm>
            <a:off x="8366144"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A95ED48-851D-6548-9149-CF1668E19265}"/>
              </a:ext>
            </a:extLst>
          </p:cNvPr>
          <p:cNvSpPr/>
          <p:nvPr/>
        </p:nvSpPr>
        <p:spPr>
          <a:xfrm>
            <a:off x="8612403"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CAC3425-43B3-7A40-8E20-53C2D304E5E8}"/>
              </a:ext>
            </a:extLst>
          </p:cNvPr>
          <p:cNvSpPr/>
          <p:nvPr/>
        </p:nvSpPr>
        <p:spPr>
          <a:xfrm>
            <a:off x="8858662"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863ABF-90DC-B346-9442-60F900A704DA}"/>
              </a:ext>
            </a:extLst>
          </p:cNvPr>
          <p:cNvSpPr/>
          <p:nvPr/>
        </p:nvSpPr>
        <p:spPr>
          <a:xfrm>
            <a:off x="9110531"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B9F9064-7CD8-2046-9396-30A24C78BA40}"/>
              </a:ext>
            </a:extLst>
          </p:cNvPr>
          <p:cNvSpPr/>
          <p:nvPr/>
        </p:nvSpPr>
        <p:spPr>
          <a:xfrm>
            <a:off x="9368527" y="30583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08A7259C-BA33-0C48-873D-2FC298186E6F}"/>
              </a:ext>
            </a:extLst>
          </p:cNvPr>
          <p:cNvSpPr/>
          <p:nvPr/>
        </p:nvSpPr>
        <p:spPr>
          <a:xfrm>
            <a:off x="8416837" y="1863230"/>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088ADCDF-DC7C-BE46-A171-3D61190392B8}"/>
              </a:ext>
            </a:extLst>
          </p:cNvPr>
          <p:cNvSpPr/>
          <p:nvPr/>
        </p:nvSpPr>
        <p:spPr>
          <a:xfrm rot="16200000">
            <a:off x="8722458" y="238064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A39800F2-9AAE-FE4C-ADA3-BFE93F58767D}"/>
              </a:ext>
            </a:extLst>
          </p:cNvPr>
          <p:cNvSpPr/>
          <p:nvPr/>
        </p:nvSpPr>
        <p:spPr>
          <a:xfrm rot="16200000">
            <a:off x="8744018" y="3549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Content Placeholder 2">
                <a:extLst>
                  <a:ext uri="{FF2B5EF4-FFF2-40B4-BE49-F238E27FC236}">
                    <a16:creationId xmlns:a16="http://schemas.microsoft.com/office/drawing/2014/main" id="{124615ED-1DE9-DA49-ABD4-8A28DA2F1AD5}"/>
                  </a:ext>
                </a:extLst>
              </p:cNvPr>
              <p:cNvSpPr txBox="1">
                <a:spLocks/>
              </p:cNvSpPr>
              <p:nvPr/>
            </p:nvSpPr>
            <p:spPr>
              <a:xfrm>
                <a:off x="8213822" y="35072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50" name="Content Placeholder 2">
                <a:extLst>
                  <a:ext uri="{FF2B5EF4-FFF2-40B4-BE49-F238E27FC236}">
                    <a16:creationId xmlns:a16="http://schemas.microsoft.com/office/drawing/2014/main" id="{124615ED-1DE9-DA49-ABD4-8A28DA2F1AD5}"/>
                  </a:ext>
                </a:extLst>
              </p:cNvPr>
              <p:cNvSpPr txBox="1">
                <a:spLocks noRot="1" noChangeAspect="1" noMove="1" noResize="1" noEditPoints="1" noAdjustHandles="1" noChangeArrowheads="1" noChangeShapeType="1" noTextEdit="1"/>
              </p:cNvSpPr>
              <p:nvPr/>
            </p:nvSpPr>
            <p:spPr>
              <a:xfrm>
                <a:off x="8213822" y="3507214"/>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Content Placeholder 2">
                <a:extLst>
                  <a:ext uri="{FF2B5EF4-FFF2-40B4-BE49-F238E27FC236}">
                    <a16:creationId xmlns:a16="http://schemas.microsoft.com/office/drawing/2014/main" id="{FDC8479C-9FFF-0B49-9FD9-F992C455DB0B}"/>
                  </a:ext>
                </a:extLst>
              </p:cNvPr>
              <p:cNvSpPr txBox="1">
                <a:spLocks/>
              </p:cNvSpPr>
              <p:nvPr/>
            </p:nvSpPr>
            <p:spPr>
              <a:xfrm>
                <a:off x="8221131" y="232827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51" name="Content Placeholder 2">
                <a:extLst>
                  <a:ext uri="{FF2B5EF4-FFF2-40B4-BE49-F238E27FC236}">
                    <a16:creationId xmlns:a16="http://schemas.microsoft.com/office/drawing/2014/main" id="{FDC8479C-9FFF-0B49-9FD9-F992C455DB0B}"/>
                  </a:ext>
                </a:extLst>
              </p:cNvPr>
              <p:cNvSpPr txBox="1">
                <a:spLocks noRot="1" noChangeAspect="1" noMove="1" noResize="1" noEditPoints="1" noAdjustHandles="1" noChangeArrowheads="1" noChangeShapeType="1" noTextEdit="1"/>
              </p:cNvSpPr>
              <p:nvPr/>
            </p:nvSpPr>
            <p:spPr>
              <a:xfrm>
                <a:off x="8221131" y="2328273"/>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Content Placeholder 2">
                <a:extLst>
                  <a:ext uri="{FF2B5EF4-FFF2-40B4-BE49-F238E27FC236}">
                    <a16:creationId xmlns:a16="http://schemas.microsoft.com/office/drawing/2014/main" id="{8B355B4C-4AE1-2C41-8A6F-DF77B2A09803}"/>
                  </a:ext>
                </a:extLst>
              </p:cNvPr>
              <p:cNvSpPr txBox="1">
                <a:spLocks/>
              </p:cNvSpPr>
              <p:nvPr/>
            </p:nvSpPr>
            <p:spPr>
              <a:xfrm>
                <a:off x="8273488" y="123801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2" name="Content Placeholder 2">
                <a:extLst>
                  <a:ext uri="{FF2B5EF4-FFF2-40B4-BE49-F238E27FC236}">
                    <a16:creationId xmlns:a16="http://schemas.microsoft.com/office/drawing/2014/main" id="{8B355B4C-4AE1-2C41-8A6F-DF77B2A09803}"/>
                  </a:ext>
                </a:extLst>
              </p:cNvPr>
              <p:cNvSpPr txBox="1">
                <a:spLocks noRot="1" noChangeAspect="1" noMove="1" noResize="1" noEditPoints="1" noAdjustHandles="1" noChangeArrowheads="1" noChangeShapeType="1" noTextEdit="1"/>
              </p:cNvSpPr>
              <p:nvPr/>
            </p:nvSpPr>
            <p:spPr>
              <a:xfrm>
                <a:off x="8273488" y="1238014"/>
                <a:ext cx="1576747" cy="503588"/>
              </a:xfrm>
              <a:prstGeom prst="rect">
                <a:avLst/>
              </a:prstGeom>
              <a:blipFill>
                <a:blip r:embed="rId4"/>
                <a:stretch>
                  <a:fillRect b="-7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Content Placeholder 2">
                <a:extLst>
                  <a:ext uri="{FF2B5EF4-FFF2-40B4-BE49-F238E27FC236}">
                    <a16:creationId xmlns:a16="http://schemas.microsoft.com/office/drawing/2014/main" id="{427C21FD-40F1-6B4B-AFC6-E4BA7FC72067}"/>
                  </a:ext>
                </a:extLst>
              </p:cNvPr>
              <p:cNvSpPr txBox="1">
                <a:spLocks/>
              </p:cNvSpPr>
              <p:nvPr/>
            </p:nvSpPr>
            <p:spPr>
              <a:xfrm>
                <a:off x="8772992" y="46065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3" name="Content Placeholder 2">
                <a:extLst>
                  <a:ext uri="{FF2B5EF4-FFF2-40B4-BE49-F238E27FC236}">
                    <a16:creationId xmlns:a16="http://schemas.microsoft.com/office/drawing/2014/main" id="{427C21FD-40F1-6B4B-AFC6-E4BA7FC72067}"/>
                  </a:ext>
                </a:extLst>
              </p:cNvPr>
              <p:cNvSpPr txBox="1">
                <a:spLocks noRot="1" noChangeAspect="1" noMove="1" noResize="1" noEditPoints="1" noAdjustHandles="1" noChangeArrowheads="1" noChangeShapeType="1" noTextEdit="1"/>
              </p:cNvSpPr>
              <p:nvPr/>
            </p:nvSpPr>
            <p:spPr>
              <a:xfrm>
                <a:off x="8772992" y="4606557"/>
                <a:ext cx="466367" cy="503588"/>
              </a:xfrm>
              <a:prstGeom prst="rect">
                <a:avLst/>
              </a:prstGeom>
              <a:blipFill>
                <a:blip r:embed="rId5"/>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Content Placeholder 2">
                <a:extLst>
                  <a:ext uri="{FF2B5EF4-FFF2-40B4-BE49-F238E27FC236}">
                    <a16:creationId xmlns:a16="http://schemas.microsoft.com/office/drawing/2014/main" id="{268F697F-A143-EB46-BD68-6E20E10684EC}"/>
                  </a:ext>
                </a:extLst>
              </p:cNvPr>
              <p:cNvSpPr txBox="1">
                <a:spLocks/>
              </p:cNvSpPr>
              <p:nvPr/>
            </p:nvSpPr>
            <p:spPr>
              <a:xfrm>
                <a:off x="10034048" y="246702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54" name="Content Placeholder 2">
                <a:extLst>
                  <a:ext uri="{FF2B5EF4-FFF2-40B4-BE49-F238E27FC236}">
                    <a16:creationId xmlns:a16="http://schemas.microsoft.com/office/drawing/2014/main" id="{268F697F-A143-EB46-BD68-6E20E10684EC}"/>
                  </a:ext>
                </a:extLst>
              </p:cNvPr>
              <p:cNvSpPr txBox="1">
                <a:spLocks noRot="1" noChangeAspect="1" noMove="1" noResize="1" noEditPoints="1" noAdjustHandles="1" noChangeArrowheads="1" noChangeShapeType="1" noTextEdit="1"/>
              </p:cNvSpPr>
              <p:nvPr/>
            </p:nvSpPr>
            <p:spPr>
              <a:xfrm>
                <a:off x="10034048" y="2467025"/>
                <a:ext cx="701328" cy="503588"/>
              </a:xfrm>
              <a:prstGeom prst="rect">
                <a:avLst/>
              </a:prstGeom>
              <a:blipFill>
                <a:blip r:embed="rId6"/>
                <a:stretch>
                  <a:fillRect/>
                </a:stretch>
              </a:blipFill>
            </p:spPr>
            <p:txBody>
              <a:bodyPr/>
              <a:lstStyle/>
              <a:p>
                <a:r>
                  <a:rPr lang="en-US">
                    <a:noFill/>
                  </a:rPr>
                  <a:t> </a:t>
                </a:r>
              </a:p>
            </p:txBody>
          </p:sp>
        </mc:Fallback>
      </mc:AlternateContent>
      <p:sp>
        <p:nvSpPr>
          <p:cNvPr id="55" name="Curved Up Arrow 54">
            <a:extLst>
              <a:ext uri="{FF2B5EF4-FFF2-40B4-BE49-F238E27FC236}">
                <a16:creationId xmlns:a16="http://schemas.microsoft.com/office/drawing/2014/main" id="{DA28189C-95B0-7846-B72A-BA8F125CF4D8}"/>
              </a:ext>
            </a:extLst>
          </p:cNvPr>
          <p:cNvSpPr/>
          <p:nvPr/>
        </p:nvSpPr>
        <p:spPr>
          <a:xfrm rot="16200000">
            <a:off x="9655912" y="2767869"/>
            <a:ext cx="773848" cy="706109"/>
          </a:xfrm>
          <a:prstGeom prst="curvedUpArrow">
            <a:avLst>
              <a:gd name="adj1" fmla="val 14218"/>
              <a:gd name="adj2" fmla="val 50000"/>
              <a:gd name="adj3" fmla="val 25000"/>
            </a:avLst>
          </a:prstGeom>
          <a:solidFill>
            <a:schemeClr val="tx1">
              <a:lumMod val="95000"/>
              <a:lumOff val="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7854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dirty="0"/>
          </a:p>
        </p:txBody>
      </p:sp>
      <p:pic>
        <p:nvPicPr>
          <p:cNvPr id="5" name="Picture 4">
            <a:extLst>
              <a:ext uri="{FF2B5EF4-FFF2-40B4-BE49-F238E27FC236}">
                <a16:creationId xmlns:a16="http://schemas.microsoft.com/office/drawing/2014/main" id="{7CA8210B-0ED5-1B45-A527-5F131E3B643F}"/>
              </a:ext>
            </a:extLst>
          </p:cNvPr>
          <p:cNvPicPr>
            <a:picLocks noChangeAspect="1"/>
          </p:cNvPicPr>
          <p:nvPr/>
        </p:nvPicPr>
        <p:blipFill>
          <a:blip r:embed="rId2"/>
          <a:stretch>
            <a:fillRect/>
          </a:stretch>
        </p:blipFill>
        <p:spPr>
          <a:xfrm>
            <a:off x="126157" y="117565"/>
            <a:ext cx="7580929" cy="6589189"/>
          </a:xfrm>
          <a:prstGeom prst="rect">
            <a:avLst/>
          </a:prstGeom>
        </p:spPr>
      </p:pic>
      <p:sp>
        <p:nvSpPr>
          <p:cNvPr id="6" name="Rectangle 5">
            <a:extLst>
              <a:ext uri="{FF2B5EF4-FFF2-40B4-BE49-F238E27FC236}">
                <a16:creationId xmlns:a16="http://schemas.microsoft.com/office/drawing/2014/main" id="{1A8A4486-A877-0F4B-9935-5F37E5C8FE01}"/>
              </a:ext>
            </a:extLst>
          </p:cNvPr>
          <p:cNvSpPr/>
          <p:nvPr/>
        </p:nvSpPr>
        <p:spPr>
          <a:xfrm>
            <a:off x="8434298" y="1441659"/>
            <a:ext cx="3214010" cy="1384995"/>
          </a:xfrm>
          <a:prstGeom prst="rect">
            <a:avLst/>
          </a:prstGeom>
        </p:spPr>
        <p:txBody>
          <a:bodyPr wrap="square">
            <a:spAutoFit/>
          </a:bodyPr>
          <a:lstStyle/>
          <a:p>
            <a:r>
              <a:rPr lang="en-US" sz="2800" dirty="0">
                <a:latin typeface="Avenir Book" panose="02000503020000020003" pitchFamily="2" charset="0"/>
              </a:rPr>
              <a:t>The cell learns an operative time to “turn on”.</a:t>
            </a:r>
          </a:p>
        </p:txBody>
      </p:sp>
    </p:spTree>
    <p:extLst>
      <p:ext uri="{BB962C8B-B14F-4D97-AF65-F5344CB8AC3E}">
        <p14:creationId xmlns:p14="http://schemas.microsoft.com/office/powerpoint/2010/main" val="375053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dirty="0"/>
          </a:p>
        </p:txBody>
      </p:sp>
      <p:pic>
        <p:nvPicPr>
          <p:cNvPr id="2" name="Picture 1">
            <a:extLst>
              <a:ext uri="{FF2B5EF4-FFF2-40B4-BE49-F238E27FC236}">
                <a16:creationId xmlns:a16="http://schemas.microsoft.com/office/drawing/2014/main" id="{AF417C47-CEF5-A94F-A421-6C4B71B79986}"/>
              </a:ext>
            </a:extLst>
          </p:cNvPr>
          <p:cNvPicPr>
            <a:picLocks noChangeAspect="1"/>
          </p:cNvPicPr>
          <p:nvPr/>
        </p:nvPicPr>
        <p:blipFill>
          <a:blip r:embed="rId2"/>
          <a:stretch>
            <a:fillRect/>
          </a:stretch>
        </p:blipFill>
        <p:spPr>
          <a:xfrm>
            <a:off x="159162" y="228600"/>
            <a:ext cx="8902700" cy="6400800"/>
          </a:xfrm>
          <a:prstGeom prst="rect">
            <a:avLst/>
          </a:prstGeom>
        </p:spPr>
      </p:pic>
      <p:sp>
        <p:nvSpPr>
          <p:cNvPr id="6" name="Rectangle 5">
            <a:extLst>
              <a:ext uri="{FF2B5EF4-FFF2-40B4-BE49-F238E27FC236}">
                <a16:creationId xmlns:a16="http://schemas.microsoft.com/office/drawing/2014/main" id="{1A8A4486-A877-0F4B-9935-5F37E5C8FE01}"/>
              </a:ext>
            </a:extLst>
          </p:cNvPr>
          <p:cNvSpPr/>
          <p:nvPr/>
        </p:nvSpPr>
        <p:spPr>
          <a:xfrm>
            <a:off x="8591052" y="1209045"/>
            <a:ext cx="3214010" cy="1384995"/>
          </a:xfrm>
          <a:prstGeom prst="rect">
            <a:avLst/>
          </a:prstGeom>
        </p:spPr>
        <p:txBody>
          <a:bodyPr wrap="square">
            <a:spAutoFit/>
          </a:bodyPr>
          <a:lstStyle/>
          <a:p>
            <a:r>
              <a:rPr lang="en-US" sz="2800" dirty="0">
                <a:latin typeface="Avenir Book" panose="02000503020000020003" pitchFamily="2" charset="0"/>
              </a:rPr>
              <a:t>The cell learns an operative time to “turn on”.</a:t>
            </a:r>
          </a:p>
        </p:txBody>
      </p:sp>
    </p:spTree>
    <p:extLst>
      <p:ext uri="{BB962C8B-B14F-4D97-AF65-F5344CB8AC3E}">
        <p14:creationId xmlns:p14="http://schemas.microsoft.com/office/powerpoint/2010/main" val="3596196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5" name="Content Placeholder 2">
            <a:extLst>
              <a:ext uri="{FF2B5EF4-FFF2-40B4-BE49-F238E27FC236}">
                <a16:creationId xmlns:a16="http://schemas.microsoft.com/office/drawing/2014/main" id="{5900C059-5D08-F740-8BB0-0FC5619E72B5}"/>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LSTM ISSUES?</a:t>
            </a:r>
          </a:p>
        </p:txBody>
      </p:sp>
      <p:sp>
        <p:nvSpPr>
          <p:cNvPr id="6" name="Content Placeholder 2">
            <a:extLst>
              <a:ext uri="{FF2B5EF4-FFF2-40B4-BE49-F238E27FC236}">
                <a16:creationId xmlns:a16="http://schemas.microsoft.com/office/drawing/2014/main" id="{075AA702-1008-5F46-AD0D-3D7BE66BDF6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LSTM STRENGTHS?</a:t>
            </a:r>
          </a:p>
        </p:txBody>
      </p:sp>
      <p:sp>
        <p:nvSpPr>
          <p:cNvPr id="7" name="Title 1">
            <a:extLst>
              <a:ext uri="{FF2B5EF4-FFF2-40B4-BE49-F238E27FC236}">
                <a16:creationId xmlns:a16="http://schemas.microsoft.com/office/drawing/2014/main" id="{85C56225-FD65-DE45-B17D-83D67EF2E417}"/>
              </a:ext>
            </a:extLst>
          </p:cNvPr>
          <p:cNvSpPr txBox="1">
            <a:spLocks/>
          </p:cNvSpPr>
          <p:nvPr/>
        </p:nvSpPr>
        <p:spPr>
          <a:xfrm>
            <a:off x="1765956" y="1934074"/>
            <a:ext cx="9397344" cy="11343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Almost always outperforms vanilla RNNs</a:t>
            </a:r>
          </a:p>
          <a:p>
            <a:pPr marL="342900" indent="-342900">
              <a:lnSpc>
                <a:spcPct val="100000"/>
              </a:lnSpc>
              <a:spcBef>
                <a:spcPts val="2000"/>
              </a:spcBef>
              <a:buFont typeface="Arial" panose="020B0604020202020204" pitchFamily="34" charset="0"/>
              <a:buChar char="•"/>
            </a:pPr>
            <a:r>
              <a:rPr lang="en-US" sz="2400" dirty="0"/>
              <a:t>Captures long-range dependencies shockingly well</a:t>
            </a:r>
          </a:p>
        </p:txBody>
      </p:sp>
      <p:sp>
        <p:nvSpPr>
          <p:cNvPr id="8" name="Title 1">
            <a:extLst>
              <a:ext uri="{FF2B5EF4-FFF2-40B4-BE49-F238E27FC236}">
                <a16:creationId xmlns:a16="http://schemas.microsoft.com/office/drawing/2014/main" id="{162E4CAE-1B77-104A-A11D-E74A6A7425BC}"/>
              </a:ext>
            </a:extLst>
          </p:cNvPr>
          <p:cNvSpPr txBox="1">
            <a:spLocks/>
          </p:cNvSpPr>
          <p:nvPr/>
        </p:nvSpPr>
        <p:spPr>
          <a:xfrm>
            <a:off x="1918356" y="4298106"/>
            <a:ext cx="9397344" cy="21280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Has more weights to learn than vanilla RNNs; thus,</a:t>
            </a:r>
          </a:p>
          <a:p>
            <a:pPr marL="342900" indent="-342900">
              <a:lnSpc>
                <a:spcPct val="100000"/>
              </a:lnSpc>
              <a:spcBef>
                <a:spcPts val="2000"/>
              </a:spcBef>
              <a:buFont typeface="Arial" panose="020B0604020202020204" pitchFamily="34" charset="0"/>
              <a:buChar char="•"/>
            </a:pPr>
            <a:r>
              <a:rPr lang="en-US" sz="2400" dirty="0"/>
              <a:t>Requires a moderate amount of training data (otherwise, vanilla RNNs are better)</a:t>
            </a:r>
          </a:p>
          <a:p>
            <a:pPr marL="342900" indent="-342900">
              <a:lnSpc>
                <a:spcPct val="100000"/>
              </a:lnSpc>
              <a:spcBef>
                <a:spcPts val="2000"/>
              </a:spcBef>
              <a:buFont typeface="Arial" panose="020B0604020202020204" pitchFamily="34" charset="0"/>
              <a:buChar char="•"/>
            </a:pPr>
            <a:r>
              <a:rPr lang="en-US" sz="2400" dirty="0"/>
              <a:t>Can still suffer from vanishing/exploding gradients</a:t>
            </a:r>
          </a:p>
          <a:p>
            <a:pPr marL="342900" indent="-342900">
              <a:lnSpc>
                <a:spcPct val="100000"/>
              </a:lnSpc>
              <a:spcBef>
                <a:spcPts val="2000"/>
              </a:spcBef>
              <a:buFont typeface="Arial" panose="020B0604020202020204" pitchFamily="34" charset="0"/>
              <a:buChar char="•"/>
            </a:pPr>
            <a:endParaRPr lang="en-US" sz="2400" dirty="0"/>
          </a:p>
        </p:txBody>
      </p:sp>
      <p:sp>
        <p:nvSpPr>
          <p:cNvPr id="9" name="Slide Number Placeholder 9">
            <a:extLst>
              <a:ext uri="{FF2B5EF4-FFF2-40B4-BE49-F238E27FC236}">
                <a16:creationId xmlns:a16="http://schemas.microsoft.com/office/drawing/2014/main" id="{03B5B2D9-005C-CA48-9CB5-0D18F7259FC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dirty="0"/>
          </a:p>
        </p:txBody>
      </p:sp>
    </p:spTree>
    <p:extLst>
      <p:ext uri="{BB962C8B-B14F-4D97-AF65-F5344CB8AC3E}">
        <p14:creationId xmlns:p14="http://schemas.microsoft.com/office/powerpoint/2010/main" val="3104312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252" name="Title 1">
            <a:extLst>
              <a:ext uri="{FF2B5EF4-FFF2-40B4-BE49-F238E27FC236}">
                <a16:creationId xmlns:a16="http://schemas.microsoft.com/office/drawing/2014/main" id="{F9B36E00-79BD-AF45-A47F-AC792490445F}"/>
              </a:ext>
            </a:extLst>
          </p:cNvPr>
          <p:cNvSpPr txBox="1">
            <a:spLocks/>
          </p:cNvSpPr>
          <p:nvPr/>
        </p:nvSpPr>
        <p:spPr>
          <a:xfrm>
            <a:off x="1511956" y="1930400"/>
            <a:ext cx="9918044" cy="44323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If your goal isn’t to predict the next item in a sequence, and you rather do some other </a:t>
            </a:r>
            <a:r>
              <a:rPr lang="en-US" sz="2400" u="sng" dirty="0"/>
              <a:t>classification or regression task</a:t>
            </a:r>
            <a:r>
              <a:rPr lang="en-US" sz="2400" dirty="0"/>
              <a:t> using the sequence, then you can:</a:t>
            </a:r>
          </a:p>
          <a:p>
            <a:pPr marL="342900" indent="-342900">
              <a:lnSpc>
                <a:spcPct val="150000"/>
              </a:lnSpc>
              <a:spcBef>
                <a:spcPts val="2000"/>
              </a:spcBef>
              <a:buFont typeface="Arial" panose="020B0604020202020204" pitchFamily="34" charset="0"/>
              <a:buChar char="•"/>
            </a:pPr>
            <a:r>
              <a:rPr lang="en-US" sz="2400" dirty="0"/>
              <a:t>Train an aforementioned model (e.g., LSTM) as a language model</a:t>
            </a:r>
          </a:p>
          <a:p>
            <a:pPr marL="342900" indent="-342900">
              <a:lnSpc>
                <a:spcPct val="150000"/>
              </a:lnSpc>
              <a:spcBef>
                <a:spcPts val="2000"/>
              </a:spcBef>
              <a:buFont typeface="Arial" panose="020B0604020202020204" pitchFamily="34" charset="0"/>
              <a:buChar char="•"/>
            </a:pPr>
            <a:r>
              <a:rPr lang="en-US" sz="2400" dirty="0"/>
              <a:t>Use the </a:t>
            </a:r>
            <a:r>
              <a:rPr lang="en-US" sz="2400" b="1" dirty="0"/>
              <a:t>hidden layers</a:t>
            </a:r>
            <a:r>
              <a:rPr lang="en-US" sz="2400" dirty="0"/>
              <a:t> that correspond to each item in your sequence</a:t>
            </a:r>
          </a:p>
        </p:txBody>
      </p:sp>
      <p:sp>
        <p:nvSpPr>
          <p:cNvPr id="253" name="Content Placeholder 2">
            <a:extLst>
              <a:ext uri="{FF2B5EF4-FFF2-40B4-BE49-F238E27FC236}">
                <a16:creationId xmlns:a16="http://schemas.microsoft.com/office/drawing/2014/main" id="{32FA9810-884A-7446-B05A-13A59128E80B}"/>
              </a:ext>
            </a:extLst>
          </p:cNvPr>
          <p:cNvSpPr txBox="1">
            <a:spLocks/>
          </p:cNvSpPr>
          <p:nvPr/>
        </p:nvSpPr>
        <p:spPr>
          <a:xfrm>
            <a:off x="1009650" y="121019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IMPORTANT</a:t>
            </a:r>
          </a:p>
        </p:txBody>
      </p:sp>
      <p:sp>
        <p:nvSpPr>
          <p:cNvPr id="5" name="Slide Number Placeholder 9">
            <a:extLst>
              <a:ext uri="{FF2B5EF4-FFF2-40B4-BE49-F238E27FC236}">
                <a16:creationId xmlns:a16="http://schemas.microsoft.com/office/drawing/2014/main" id="{49102656-5AB7-4248-A170-4106B906C5A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dirty="0"/>
          </a:p>
        </p:txBody>
      </p:sp>
    </p:spTree>
    <p:extLst>
      <p:ext uri="{BB962C8B-B14F-4D97-AF65-F5344CB8AC3E}">
        <p14:creationId xmlns:p14="http://schemas.microsoft.com/office/powerpoint/2010/main" val="2486169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6" name="Content Placeholder 2">
            <a:extLst>
              <a:ext uri="{FF2B5EF4-FFF2-40B4-BE49-F238E27FC236}">
                <a16:creationId xmlns:a16="http://schemas.microsoft.com/office/drawing/2014/main" id="{02ABE425-E8C5-6C48-8215-A554F6B5C2F2}"/>
              </a:ext>
            </a:extLst>
          </p:cNvPr>
          <p:cNvSpPr txBox="1">
            <a:spLocks/>
          </p:cNvSpPr>
          <p:nvPr/>
        </p:nvSpPr>
        <p:spPr>
          <a:xfrm>
            <a:off x="276177" y="4405816"/>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827DC5A4-D023-1040-BE16-4B4D66985CDD}"/>
              </a:ext>
            </a:extLst>
          </p:cNvPr>
          <p:cNvSpPr txBox="1">
            <a:spLocks/>
          </p:cNvSpPr>
          <p:nvPr/>
        </p:nvSpPr>
        <p:spPr>
          <a:xfrm>
            <a:off x="212512" y="3657027"/>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853B79D-23E4-7E4C-A3A8-C0A17D2BCE2E}"/>
              </a:ext>
            </a:extLst>
          </p:cNvPr>
          <p:cNvSpPr txBox="1">
            <a:spLocks/>
          </p:cNvSpPr>
          <p:nvPr/>
        </p:nvSpPr>
        <p:spPr>
          <a:xfrm>
            <a:off x="263989" y="2924877"/>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82E1C452-7CAC-2945-8C81-27748640CC31}"/>
              </a:ext>
            </a:extLst>
          </p:cNvPr>
          <p:cNvSpPr/>
          <p:nvPr/>
        </p:nvSpPr>
        <p:spPr>
          <a:xfrm>
            <a:off x="1528036" y="442929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1585142"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171935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185356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1990831"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E381E5-AA7B-574F-AD9A-01903FAB0A27}"/>
              </a:ext>
            </a:extLst>
          </p:cNvPr>
          <p:cNvSpPr/>
          <p:nvPr/>
        </p:nvSpPr>
        <p:spPr>
          <a:xfrm>
            <a:off x="1585142"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43A34F-0055-C84D-9E4A-3E10C11B707D}"/>
              </a:ext>
            </a:extLst>
          </p:cNvPr>
          <p:cNvSpPr/>
          <p:nvPr/>
        </p:nvSpPr>
        <p:spPr>
          <a:xfrm>
            <a:off x="171935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35EDFC2-A401-DA48-84B8-ADA67CBA3D16}"/>
              </a:ext>
            </a:extLst>
          </p:cNvPr>
          <p:cNvSpPr/>
          <p:nvPr/>
        </p:nvSpPr>
        <p:spPr>
          <a:xfrm>
            <a:off x="185356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FE9048-48CA-C246-AD8D-B4F3FBE2476E}"/>
              </a:ext>
            </a:extLst>
          </p:cNvPr>
          <p:cNvSpPr/>
          <p:nvPr/>
        </p:nvSpPr>
        <p:spPr>
          <a:xfrm>
            <a:off x="1990831"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1464733" y="368258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151081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164502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177923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191650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2057110" y="371837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E2899D3-BDC8-954D-B688-0B63DB7A1AA8}"/>
              </a:ext>
            </a:extLst>
          </p:cNvPr>
          <p:cNvSpPr/>
          <p:nvPr/>
        </p:nvSpPr>
        <p:spPr>
          <a:xfrm>
            <a:off x="1538440" y="294833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1676825" y="329807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1688575" y="405137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1427797" y="40075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1427797" y="4007582"/>
                <a:ext cx="382222" cy="324470"/>
              </a:xfrm>
              <a:prstGeom prst="rect">
                <a:avLst/>
              </a:prstGeom>
              <a:blipFill>
                <a:blip r:embed="rId2"/>
                <a:stretch>
                  <a:fillRect r="-21875"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1431781" y="324797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1431781" y="3247972"/>
                <a:ext cx="382222" cy="324470"/>
              </a:xfrm>
              <a:prstGeom prst="rect">
                <a:avLst/>
              </a:prstGeom>
              <a:blipFill>
                <a:blip r:embed="rId3"/>
                <a:stretch>
                  <a:fillRect l="-3226" r="-3226" b="-46154"/>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2717722" y="444682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2774828"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290903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3043250"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318051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BFF4787-ED53-7C4B-A7B8-69B0DB4F7E95}"/>
              </a:ext>
            </a:extLst>
          </p:cNvPr>
          <p:cNvSpPr/>
          <p:nvPr/>
        </p:nvSpPr>
        <p:spPr>
          <a:xfrm>
            <a:off x="2774828"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4E0A54-7595-794A-BFF0-6B17738CCD96}"/>
              </a:ext>
            </a:extLst>
          </p:cNvPr>
          <p:cNvSpPr/>
          <p:nvPr/>
        </p:nvSpPr>
        <p:spPr>
          <a:xfrm>
            <a:off x="290903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76754B4-8B3F-6D40-ABE5-F92AA3E851B7}"/>
              </a:ext>
            </a:extLst>
          </p:cNvPr>
          <p:cNvSpPr/>
          <p:nvPr/>
        </p:nvSpPr>
        <p:spPr>
          <a:xfrm>
            <a:off x="3043250"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84BEF3D-FBA5-A94C-AAAF-F5B6D7F5DF5E}"/>
              </a:ext>
            </a:extLst>
          </p:cNvPr>
          <p:cNvSpPr/>
          <p:nvPr/>
        </p:nvSpPr>
        <p:spPr>
          <a:xfrm>
            <a:off x="318051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2654419" y="370011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2700499"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283471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296892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3106188"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3246796" y="37359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0984130-57E4-3343-B229-51E29692D2E7}"/>
              </a:ext>
            </a:extLst>
          </p:cNvPr>
          <p:cNvSpPr/>
          <p:nvPr/>
        </p:nvSpPr>
        <p:spPr>
          <a:xfrm>
            <a:off x="2728126" y="2965874"/>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2866511" y="33156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2878261" y="40689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2617483" y="402511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2617483" y="4025119"/>
                <a:ext cx="382222" cy="324470"/>
              </a:xfrm>
              <a:prstGeom prst="rect">
                <a:avLst/>
              </a:prstGeom>
              <a:blipFill>
                <a:blip r:embed="rId5"/>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2621467" y="32655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2621467" y="3265509"/>
                <a:ext cx="382222" cy="324470"/>
              </a:xfrm>
              <a:prstGeom prst="rect">
                <a:avLst/>
              </a:prstGeom>
              <a:blipFill>
                <a:blip r:embed="rId6"/>
                <a:stretch>
                  <a:fillRect r="-3125" b="-4444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3957902" y="445740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4015008"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414921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428342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4420697"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58B2FC7-F32C-3449-8A55-1DCBC784627E}"/>
              </a:ext>
            </a:extLst>
          </p:cNvPr>
          <p:cNvSpPr/>
          <p:nvPr/>
        </p:nvSpPr>
        <p:spPr>
          <a:xfrm>
            <a:off x="4015008"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538B3D5-DC4D-D541-995A-08DEBEA3704A}"/>
              </a:ext>
            </a:extLst>
          </p:cNvPr>
          <p:cNvSpPr/>
          <p:nvPr/>
        </p:nvSpPr>
        <p:spPr>
          <a:xfrm>
            <a:off x="414921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C9C6774-8518-A84D-B792-5578C71BA1E9}"/>
              </a:ext>
            </a:extLst>
          </p:cNvPr>
          <p:cNvSpPr/>
          <p:nvPr/>
        </p:nvSpPr>
        <p:spPr>
          <a:xfrm>
            <a:off x="428342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BFF8B0-E994-454A-BBED-83717BEFF461}"/>
              </a:ext>
            </a:extLst>
          </p:cNvPr>
          <p:cNvSpPr/>
          <p:nvPr/>
        </p:nvSpPr>
        <p:spPr>
          <a:xfrm>
            <a:off x="4420697"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3894598" y="371069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394067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407488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4209099"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4346367"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4486975" y="374648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5822FC4-23F0-EB4F-9788-23F80972AD54}"/>
              </a:ext>
            </a:extLst>
          </p:cNvPr>
          <p:cNvSpPr/>
          <p:nvPr/>
        </p:nvSpPr>
        <p:spPr>
          <a:xfrm>
            <a:off x="3968305" y="2976452"/>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4106691" y="332619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4118440" y="407949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3857663" y="403569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3857663" y="4035698"/>
                <a:ext cx="382222" cy="324470"/>
              </a:xfrm>
              <a:prstGeom prst="rect">
                <a:avLst/>
              </a:prstGeom>
              <a:blipFill>
                <a:blip r:embed="rId7"/>
                <a:stretch>
                  <a:fillRect l="-3226" r="-2258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3861646" y="327608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3861646" y="3276087"/>
                <a:ext cx="382222" cy="324470"/>
              </a:xfrm>
              <a:prstGeom prst="rect">
                <a:avLst/>
              </a:prstGeom>
              <a:blipFill>
                <a:blip r:embed="rId8"/>
                <a:stretch>
                  <a:fillRect l="-3226" r="-6452" b="-40741"/>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5211946" y="446319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526905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540326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5537473"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5674741"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6873600-980B-2647-AFA1-1CBD771F0CA8}"/>
              </a:ext>
            </a:extLst>
          </p:cNvPr>
          <p:cNvSpPr/>
          <p:nvPr/>
        </p:nvSpPr>
        <p:spPr>
          <a:xfrm>
            <a:off x="526905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D7EA90D-C1B6-2D41-AE75-96E08324AA98}"/>
              </a:ext>
            </a:extLst>
          </p:cNvPr>
          <p:cNvSpPr/>
          <p:nvPr/>
        </p:nvSpPr>
        <p:spPr>
          <a:xfrm>
            <a:off x="540326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AA94E7-8BE9-0C46-B9B6-93B50F770510}"/>
              </a:ext>
            </a:extLst>
          </p:cNvPr>
          <p:cNvSpPr/>
          <p:nvPr/>
        </p:nvSpPr>
        <p:spPr>
          <a:xfrm>
            <a:off x="5537473"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892805-552C-DC40-B789-E7FCFB22BC77}"/>
              </a:ext>
            </a:extLst>
          </p:cNvPr>
          <p:cNvSpPr/>
          <p:nvPr/>
        </p:nvSpPr>
        <p:spPr>
          <a:xfrm>
            <a:off x="5674741"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5148643" y="371648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519472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532893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5463144"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5600412"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5741020" y="37522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C7A35D91-429C-4247-A0D3-F39CB5134C6F}"/>
              </a:ext>
            </a:extLst>
          </p:cNvPr>
          <p:cNvSpPr/>
          <p:nvPr/>
        </p:nvSpPr>
        <p:spPr>
          <a:xfrm>
            <a:off x="5222350" y="2982240"/>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5360734" y="333198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5372485" y="408528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5111707" y="404148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5111707" y="4041485"/>
                <a:ext cx="382222" cy="324470"/>
              </a:xfrm>
              <a:prstGeom prst="rect">
                <a:avLst/>
              </a:prstGeom>
              <a:blipFill>
                <a:blip r:embed="rId9"/>
                <a:stretch>
                  <a:fillRect r="-21875"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5115691" y="32818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5115691" y="3281875"/>
                <a:ext cx="382222" cy="324470"/>
              </a:xfrm>
              <a:prstGeom prst="rect">
                <a:avLst/>
              </a:prstGeom>
              <a:blipFill>
                <a:blip r:embed="rId10"/>
                <a:stretch>
                  <a:fillRect l="-3226" r="-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1732544"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1732544" y="4715907"/>
                <a:ext cx="254169" cy="324470"/>
              </a:xfrm>
              <a:prstGeom prst="rect">
                <a:avLst/>
              </a:prstGeom>
              <a:blipFill>
                <a:blip r:embed="rId14"/>
                <a:stretch>
                  <a:fillRect l="-42857"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2979104" y="470958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2979104" y="4709587"/>
                <a:ext cx="254169" cy="324470"/>
              </a:xfrm>
              <a:prstGeom prst="rect">
                <a:avLst/>
              </a:prstGeom>
              <a:blipFill>
                <a:blip r:embed="rId15"/>
                <a:stretch>
                  <a:fillRect l="-52381" r="-14286" b="-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4182614" y="470167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4182614" y="4701674"/>
                <a:ext cx="254169" cy="324470"/>
              </a:xfrm>
              <a:prstGeom prst="rect">
                <a:avLst/>
              </a:prstGeom>
              <a:blipFill>
                <a:blip r:embed="rId16"/>
                <a:stretch>
                  <a:fillRect l="-47619"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5456986"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5456986" y="4715907"/>
                <a:ext cx="254169" cy="324470"/>
              </a:xfrm>
              <a:prstGeom prst="rect">
                <a:avLst/>
              </a:prstGeom>
              <a:blipFill>
                <a:blip r:embed="rId17"/>
                <a:stretch>
                  <a:fillRect l="-47619" r="-14286" b="-51852"/>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2285982" y="3676220"/>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2213011" y="337945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2213011" y="3379453"/>
                <a:ext cx="382222" cy="324470"/>
              </a:xfrm>
              <a:prstGeom prst="rect">
                <a:avLst/>
              </a:prstGeom>
              <a:blipFill>
                <a:blip r:embed="rId18"/>
                <a:stretch>
                  <a:fillRect b="-40741"/>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3484198" y="370276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3411228" y="340600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3411228" y="3406000"/>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4730918" y="3716484"/>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4657947" y="34197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4657947" y="3419718"/>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4" name="Title 1">
            <a:extLst>
              <a:ext uri="{FF2B5EF4-FFF2-40B4-BE49-F238E27FC236}">
                <a16:creationId xmlns:a16="http://schemas.microsoft.com/office/drawing/2014/main" id="{7C7A3870-AA4F-6541-9A2C-FAB7F09C92C2}"/>
              </a:ext>
            </a:extLst>
          </p:cNvPr>
          <p:cNvSpPr txBox="1">
            <a:spLocks/>
          </p:cNvSpPr>
          <p:nvPr/>
        </p:nvSpPr>
        <p:spPr>
          <a:xfrm>
            <a:off x="769736" y="1428993"/>
            <a:ext cx="5082028"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Language Modelling</a:t>
            </a:r>
          </a:p>
        </p:txBody>
      </p:sp>
      <p:sp>
        <p:nvSpPr>
          <p:cNvPr id="105" name="Title 1">
            <a:extLst>
              <a:ext uri="{FF2B5EF4-FFF2-40B4-BE49-F238E27FC236}">
                <a16:creationId xmlns:a16="http://schemas.microsoft.com/office/drawing/2014/main" id="{BE9B63AE-271E-F249-AC03-383B63BA5DB9}"/>
              </a:ext>
            </a:extLst>
          </p:cNvPr>
          <p:cNvSpPr txBox="1">
            <a:spLocks/>
          </p:cNvSpPr>
          <p:nvPr/>
        </p:nvSpPr>
        <p:spPr>
          <a:xfrm>
            <a:off x="7112231" y="1465452"/>
            <a:ext cx="4846122" cy="10964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1-to-1 tagging/classification</a:t>
            </a:r>
          </a:p>
        </p:txBody>
      </p:sp>
      <p:sp>
        <p:nvSpPr>
          <p:cNvPr id="163" name="Content Placeholder 2">
            <a:extLst>
              <a:ext uri="{FF2B5EF4-FFF2-40B4-BE49-F238E27FC236}">
                <a16:creationId xmlns:a16="http://schemas.microsoft.com/office/drawing/2014/main" id="{E9E0EE67-07EE-024D-A142-714D99F1AD7C}"/>
              </a:ext>
            </a:extLst>
          </p:cNvPr>
          <p:cNvSpPr txBox="1">
            <a:spLocks/>
          </p:cNvSpPr>
          <p:nvPr/>
        </p:nvSpPr>
        <p:spPr>
          <a:xfrm>
            <a:off x="6277937" y="4402475"/>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64" name="Content Placeholder 2">
            <a:extLst>
              <a:ext uri="{FF2B5EF4-FFF2-40B4-BE49-F238E27FC236}">
                <a16:creationId xmlns:a16="http://schemas.microsoft.com/office/drawing/2014/main" id="{84BEA51C-2637-1F4B-BAAC-C96FDBD8DBDA}"/>
              </a:ext>
            </a:extLst>
          </p:cNvPr>
          <p:cNvSpPr txBox="1">
            <a:spLocks/>
          </p:cNvSpPr>
          <p:nvPr/>
        </p:nvSpPr>
        <p:spPr>
          <a:xfrm>
            <a:off x="6214272" y="3653686"/>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65" name="Content Placeholder 2">
            <a:extLst>
              <a:ext uri="{FF2B5EF4-FFF2-40B4-BE49-F238E27FC236}">
                <a16:creationId xmlns:a16="http://schemas.microsoft.com/office/drawing/2014/main" id="{C38F36B5-FD54-1C46-B24A-AE23A77D1553}"/>
              </a:ext>
            </a:extLst>
          </p:cNvPr>
          <p:cNvSpPr txBox="1">
            <a:spLocks/>
          </p:cNvSpPr>
          <p:nvPr/>
        </p:nvSpPr>
        <p:spPr>
          <a:xfrm>
            <a:off x="6265749" y="2921536"/>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66" name="Rounded Rectangle 165">
            <a:extLst>
              <a:ext uri="{FF2B5EF4-FFF2-40B4-BE49-F238E27FC236}">
                <a16:creationId xmlns:a16="http://schemas.microsoft.com/office/drawing/2014/main" id="{2925993F-BAB3-B34B-A567-D2B9157DA86C}"/>
              </a:ext>
            </a:extLst>
          </p:cNvPr>
          <p:cNvSpPr/>
          <p:nvPr/>
        </p:nvSpPr>
        <p:spPr>
          <a:xfrm>
            <a:off x="7529796" y="44259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DA4EB2F-25AB-5945-AB28-8F9A2B210877}"/>
              </a:ext>
            </a:extLst>
          </p:cNvPr>
          <p:cNvSpPr/>
          <p:nvPr/>
        </p:nvSpPr>
        <p:spPr>
          <a:xfrm>
            <a:off x="7586902"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4FF56C0-4465-B642-A77C-AE75D1A544FC}"/>
              </a:ext>
            </a:extLst>
          </p:cNvPr>
          <p:cNvSpPr/>
          <p:nvPr/>
        </p:nvSpPr>
        <p:spPr>
          <a:xfrm>
            <a:off x="772111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3A0A6B9-FE24-CD44-9D8E-AD86CACFFA5F}"/>
              </a:ext>
            </a:extLst>
          </p:cNvPr>
          <p:cNvSpPr/>
          <p:nvPr/>
        </p:nvSpPr>
        <p:spPr>
          <a:xfrm>
            <a:off x="785532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1A681F-CE54-F74F-AF46-8ACA92F5F039}"/>
              </a:ext>
            </a:extLst>
          </p:cNvPr>
          <p:cNvSpPr/>
          <p:nvPr/>
        </p:nvSpPr>
        <p:spPr>
          <a:xfrm>
            <a:off x="7992591"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019AC-936B-414A-A2C9-14434816ECFE}"/>
              </a:ext>
            </a:extLst>
          </p:cNvPr>
          <p:cNvSpPr/>
          <p:nvPr/>
        </p:nvSpPr>
        <p:spPr>
          <a:xfrm>
            <a:off x="7586902"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F030A7E-921C-9349-95E4-0E6B42EDA52C}"/>
              </a:ext>
            </a:extLst>
          </p:cNvPr>
          <p:cNvSpPr/>
          <p:nvPr/>
        </p:nvSpPr>
        <p:spPr>
          <a:xfrm>
            <a:off x="772111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2748609-3B94-C440-A0FE-0868547BFF0A}"/>
              </a:ext>
            </a:extLst>
          </p:cNvPr>
          <p:cNvSpPr/>
          <p:nvPr/>
        </p:nvSpPr>
        <p:spPr>
          <a:xfrm>
            <a:off x="785532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8A786DC-D10B-5640-8F6B-B9F5D5AA7B43}"/>
              </a:ext>
            </a:extLst>
          </p:cNvPr>
          <p:cNvSpPr/>
          <p:nvPr/>
        </p:nvSpPr>
        <p:spPr>
          <a:xfrm>
            <a:off x="7992591"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a:extLst>
              <a:ext uri="{FF2B5EF4-FFF2-40B4-BE49-F238E27FC236}">
                <a16:creationId xmlns:a16="http://schemas.microsoft.com/office/drawing/2014/main" id="{28EBF5E0-DCEE-5E4C-AFA3-91A04FE4ED9D}"/>
              </a:ext>
            </a:extLst>
          </p:cNvPr>
          <p:cNvSpPr/>
          <p:nvPr/>
        </p:nvSpPr>
        <p:spPr>
          <a:xfrm>
            <a:off x="7466493" y="36792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236DC672-0FAA-A541-A3D1-BF1CDD1C9730}"/>
              </a:ext>
            </a:extLst>
          </p:cNvPr>
          <p:cNvSpPr/>
          <p:nvPr/>
        </p:nvSpPr>
        <p:spPr>
          <a:xfrm>
            <a:off x="751257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DC952C03-71DB-1D43-8290-CC39F19F8123}"/>
              </a:ext>
            </a:extLst>
          </p:cNvPr>
          <p:cNvSpPr/>
          <p:nvPr/>
        </p:nvSpPr>
        <p:spPr>
          <a:xfrm>
            <a:off x="764678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ABAB451-804E-A542-BF86-73684F77A895}"/>
              </a:ext>
            </a:extLst>
          </p:cNvPr>
          <p:cNvSpPr/>
          <p:nvPr/>
        </p:nvSpPr>
        <p:spPr>
          <a:xfrm>
            <a:off x="778099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FCF2B34-3829-D24E-BEB8-E6AD972ADF7F}"/>
              </a:ext>
            </a:extLst>
          </p:cNvPr>
          <p:cNvSpPr/>
          <p:nvPr/>
        </p:nvSpPr>
        <p:spPr>
          <a:xfrm>
            <a:off x="791826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6FF1820-39A5-7740-93DC-1FAAEAF043EF}"/>
              </a:ext>
            </a:extLst>
          </p:cNvPr>
          <p:cNvSpPr/>
          <p:nvPr/>
        </p:nvSpPr>
        <p:spPr>
          <a:xfrm>
            <a:off x="8058870" y="37150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a:extLst>
              <a:ext uri="{FF2B5EF4-FFF2-40B4-BE49-F238E27FC236}">
                <a16:creationId xmlns:a16="http://schemas.microsoft.com/office/drawing/2014/main" id="{4FA20C1E-80DD-5849-A4F9-A7EA9773F130}"/>
              </a:ext>
            </a:extLst>
          </p:cNvPr>
          <p:cNvSpPr/>
          <p:nvPr/>
        </p:nvSpPr>
        <p:spPr>
          <a:xfrm>
            <a:off x="7540200" y="2944996"/>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ight Arrow 213">
            <a:extLst>
              <a:ext uri="{FF2B5EF4-FFF2-40B4-BE49-F238E27FC236}">
                <a16:creationId xmlns:a16="http://schemas.microsoft.com/office/drawing/2014/main" id="{5225A9CF-3A63-9747-A38E-E5F9365849FA}"/>
              </a:ext>
            </a:extLst>
          </p:cNvPr>
          <p:cNvSpPr/>
          <p:nvPr/>
        </p:nvSpPr>
        <p:spPr>
          <a:xfrm rot="16200000">
            <a:off x="7678585" y="32947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DD32E54E-A6B4-794D-A9CB-1393434CD866}"/>
              </a:ext>
            </a:extLst>
          </p:cNvPr>
          <p:cNvSpPr/>
          <p:nvPr/>
        </p:nvSpPr>
        <p:spPr>
          <a:xfrm rot="16200000">
            <a:off x="7690335" y="40480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91A15F1C-8AC1-BD4C-94A0-4599D1638707}"/>
                  </a:ext>
                </a:extLst>
              </p:cNvPr>
              <p:cNvSpPr txBox="1">
                <a:spLocks/>
              </p:cNvSpPr>
              <p:nvPr/>
            </p:nvSpPr>
            <p:spPr>
              <a:xfrm>
                <a:off x="7429557" y="40042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91A15F1C-8AC1-BD4C-94A0-4599D1638707}"/>
                  </a:ext>
                </a:extLst>
              </p:cNvPr>
              <p:cNvSpPr txBox="1">
                <a:spLocks noRot="1" noChangeAspect="1" noMove="1" noResize="1" noEditPoints="1" noAdjustHandles="1" noChangeArrowheads="1" noChangeShapeType="1" noTextEdit="1"/>
              </p:cNvSpPr>
              <p:nvPr/>
            </p:nvSpPr>
            <p:spPr>
              <a:xfrm>
                <a:off x="7429557" y="4004241"/>
                <a:ext cx="382222" cy="324470"/>
              </a:xfrm>
              <a:prstGeom prst="rect">
                <a:avLst/>
              </a:prstGeom>
              <a:blipFill>
                <a:blip r:embed="rId20"/>
                <a:stretch>
                  <a:fillRect l="-3333" r="-30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4AB92382-75DA-F24E-B370-8B0625590DC5}"/>
                  </a:ext>
                </a:extLst>
              </p:cNvPr>
              <p:cNvSpPr txBox="1">
                <a:spLocks/>
              </p:cNvSpPr>
              <p:nvPr/>
            </p:nvSpPr>
            <p:spPr>
              <a:xfrm>
                <a:off x="7433541" y="32446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4AB92382-75DA-F24E-B370-8B0625590DC5}"/>
                  </a:ext>
                </a:extLst>
              </p:cNvPr>
              <p:cNvSpPr txBox="1">
                <a:spLocks noRot="1" noChangeAspect="1" noMove="1" noResize="1" noEditPoints="1" noAdjustHandles="1" noChangeArrowheads="1" noChangeShapeType="1" noTextEdit="1"/>
              </p:cNvSpPr>
              <p:nvPr/>
            </p:nvSpPr>
            <p:spPr>
              <a:xfrm>
                <a:off x="7433541" y="3244631"/>
                <a:ext cx="382222" cy="324470"/>
              </a:xfrm>
              <a:prstGeom prst="rect">
                <a:avLst/>
              </a:prstGeom>
              <a:blipFill>
                <a:blip r:embed="rId21"/>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093126E7-64C5-424A-8264-F100504393BA}"/>
                  </a:ext>
                </a:extLst>
              </p:cNvPr>
              <p:cNvSpPr txBox="1">
                <a:spLocks/>
              </p:cNvSpPr>
              <p:nvPr/>
            </p:nvSpPr>
            <p:spPr>
              <a:xfrm>
                <a:off x="7462075" y="2458672"/>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093126E7-64C5-424A-8264-F100504393BA}"/>
                  </a:ext>
                </a:extLst>
              </p:cNvPr>
              <p:cNvSpPr txBox="1">
                <a:spLocks noRot="1" noChangeAspect="1" noMove="1" noResize="1" noEditPoints="1" noAdjustHandles="1" noChangeArrowheads="1" noChangeShapeType="1" noTextEdit="1"/>
              </p:cNvSpPr>
              <p:nvPr/>
            </p:nvSpPr>
            <p:spPr>
              <a:xfrm>
                <a:off x="7462075" y="2458672"/>
                <a:ext cx="859325" cy="324470"/>
              </a:xfrm>
              <a:prstGeom prst="rect">
                <a:avLst/>
              </a:prstGeom>
              <a:blipFill>
                <a:blip r:embed="rId22"/>
                <a:stretch>
                  <a:fillRect b="-62963"/>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3BE455C8-0EDD-F140-B1A8-1351E3B7F5CA}"/>
              </a:ext>
            </a:extLst>
          </p:cNvPr>
          <p:cNvSpPr/>
          <p:nvPr/>
        </p:nvSpPr>
        <p:spPr>
          <a:xfrm>
            <a:off x="8719482" y="444348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EF2B7C8-186D-DC4D-999E-4A60E2A0F973}"/>
              </a:ext>
            </a:extLst>
          </p:cNvPr>
          <p:cNvSpPr/>
          <p:nvPr/>
        </p:nvSpPr>
        <p:spPr>
          <a:xfrm>
            <a:off x="8776588"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3B42A7D-782C-6849-BC0F-2E37A2D77E0A}"/>
              </a:ext>
            </a:extLst>
          </p:cNvPr>
          <p:cNvSpPr/>
          <p:nvPr/>
        </p:nvSpPr>
        <p:spPr>
          <a:xfrm>
            <a:off x="891079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23944BF-EE22-264E-858C-09037246436C}"/>
              </a:ext>
            </a:extLst>
          </p:cNvPr>
          <p:cNvSpPr/>
          <p:nvPr/>
        </p:nvSpPr>
        <p:spPr>
          <a:xfrm>
            <a:off x="9045010"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8CF82E10-8C86-9340-9F5F-E56FBD68D27B}"/>
              </a:ext>
            </a:extLst>
          </p:cNvPr>
          <p:cNvSpPr/>
          <p:nvPr/>
        </p:nvSpPr>
        <p:spPr>
          <a:xfrm>
            <a:off x="918227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D6D784F-80FC-8646-A90D-02EE8B59254E}"/>
              </a:ext>
            </a:extLst>
          </p:cNvPr>
          <p:cNvSpPr/>
          <p:nvPr/>
        </p:nvSpPr>
        <p:spPr>
          <a:xfrm>
            <a:off x="8776588"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A7AD322D-EF27-554A-A75A-EA5A8657F5BF}"/>
              </a:ext>
            </a:extLst>
          </p:cNvPr>
          <p:cNvSpPr/>
          <p:nvPr/>
        </p:nvSpPr>
        <p:spPr>
          <a:xfrm>
            <a:off x="891079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1DF0D20-9562-7D44-A840-69DBF0255511}"/>
              </a:ext>
            </a:extLst>
          </p:cNvPr>
          <p:cNvSpPr/>
          <p:nvPr/>
        </p:nvSpPr>
        <p:spPr>
          <a:xfrm>
            <a:off x="9045010"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394FE817-13FD-A049-85F9-EB50C1CA4C9C}"/>
              </a:ext>
            </a:extLst>
          </p:cNvPr>
          <p:cNvSpPr/>
          <p:nvPr/>
        </p:nvSpPr>
        <p:spPr>
          <a:xfrm>
            <a:off x="918227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8B077499-9390-0945-950D-EE71D1E21DA5}"/>
              </a:ext>
            </a:extLst>
          </p:cNvPr>
          <p:cNvSpPr/>
          <p:nvPr/>
        </p:nvSpPr>
        <p:spPr>
          <a:xfrm>
            <a:off x="8656179" y="369677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1BA61B-9DD9-084D-A343-B574B9C98E4D}"/>
              </a:ext>
            </a:extLst>
          </p:cNvPr>
          <p:cNvSpPr/>
          <p:nvPr/>
        </p:nvSpPr>
        <p:spPr>
          <a:xfrm>
            <a:off x="8702259"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26F5B96F-42A1-A34F-A14A-B8B724C58510}"/>
              </a:ext>
            </a:extLst>
          </p:cNvPr>
          <p:cNvSpPr/>
          <p:nvPr/>
        </p:nvSpPr>
        <p:spPr>
          <a:xfrm>
            <a:off x="883647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25F7523-04B6-E24D-8DE4-EF2F1A43C1B7}"/>
              </a:ext>
            </a:extLst>
          </p:cNvPr>
          <p:cNvSpPr/>
          <p:nvPr/>
        </p:nvSpPr>
        <p:spPr>
          <a:xfrm>
            <a:off x="897068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6E7A6EE-130A-6A43-8DE0-8B4FBCBE48F5}"/>
              </a:ext>
            </a:extLst>
          </p:cNvPr>
          <p:cNvSpPr/>
          <p:nvPr/>
        </p:nvSpPr>
        <p:spPr>
          <a:xfrm>
            <a:off x="9107948"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6915235-ADDC-9040-8A7C-A1F13DE5F47C}"/>
              </a:ext>
            </a:extLst>
          </p:cNvPr>
          <p:cNvSpPr/>
          <p:nvPr/>
        </p:nvSpPr>
        <p:spPr>
          <a:xfrm>
            <a:off x="9248556" y="373257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599F4195-0609-5A41-AD9A-FABB8E0D0D0F}"/>
              </a:ext>
            </a:extLst>
          </p:cNvPr>
          <p:cNvSpPr/>
          <p:nvPr/>
        </p:nvSpPr>
        <p:spPr>
          <a:xfrm>
            <a:off x="8729886" y="2962533"/>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7F59BEE7-A343-E242-A074-B17ABA8A1E8A}"/>
              </a:ext>
            </a:extLst>
          </p:cNvPr>
          <p:cNvSpPr/>
          <p:nvPr/>
        </p:nvSpPr>
        <p:spPr>
          <a:xfrm rot="16200000">
            <a:off x="8868271" y="331227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A223A81A-6CE4-6E4A-AC97-D94AC5E75C9C}"/>
              </a:ext>
            </a:extLst>
          </p:cNvPr>
          <p:cNvSpPr/>
          <p:nvPr/>
        </p:nvSpPr>
        <p:spPr>
          <a:xfrm rot="16200000">
            <a:off x="8880021" y="406557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7" name="Content Placeholder 2">
                <a:extLst>
                  <a:ext uri="{FF2B5EF4-FFF2-40B4-BE49-F238E27FC236}">
                    <a16:creationId xmlns:a16="http://schemas.microsoft.com/office/drawing/2014/main" id="{95687D2C-7F7C-764F-B061-ED2C26EAFDB5}"/>
                  </a:ext>
                </a:extLst>
              </p:cNvPr>
              <p:cNvSpPr txBox="1">
                <a:spLocks/>
              </p:cNvSpPr>
              <p:nvPr/>
            </p:nvSpPr>
            <p:spPr>
              <a:xfrm>
                <a:off x="8619243" y="402177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37" name="Content Placeholder 2">
                <a:extLst>
                  <a:ext uri="{FF2B5EF4-FFF2-40B4-BE49-F238E27FC236}">
                    <a16:creationId xmlns:a16="http://schemas.microsoft.com/office/drawing/2014/main" id="{95687D2C-7F7C-764F-B061-ED2C26EAFDB5}"/>
                  </a:ext>
                </a:extLst>
              </p:cNvPr>
              <p:cNvSpPr txBox="1">
                <a:spLocks noRot="1" noChangeAspect="1" noMove="1" noResize="1" noEditPoints="1" noAdjustHandles="1" noChangeArrowheads="1" noChangeShapeType="1" noTextEdit="1"/>
              </p:cNvSpPr>
              <p:nvPr/>
            </p:nvSpPr>
            <p:spPr>
              <a:xfrm>
                <a:off x="8619243" y="4021778"/>
                <a:ext cx="382222" cy="324470"/>
              </a:xfrm>
              <a:prstGeom prst="rect">
                <a:avLst/>
              </a:prstGeom>
              <a:blipFill>
                <a:blip r:embed="rId23"/>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Content Placeholder 2">
                <a:extLst>
                  <a:ext uri="{FF2B5EF4-FFF2-40B4-BE49-F238E27FC236}">
                    <a16:creationId xmlns:a16="http://schemas.microsoft.com/office/drawing/2014/main" id="{43EEEBEC-9021-4441-9BFE-C99BEA61E8FF}"/>
                  </a:ext>
                </a:extLst>
              </p:cNvPr>
              <p:cNvSpPr txBox="1">
                <a:spLocks/>
              </p:cNvSpPr>
              <p:nvPr/>
            </p:nvSpPr>
            <p:spPr>
              <a:xfrm>
                <a:off x="8623227" y="326216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38" name="Content Placeholder 2">
                <a:extLst>
                  <a:ext uri="{FF2B5EF4-FFF2-40B4-BE49-F238E27FC236}">
                    <a16:creationId xmlns:a16="http://schemas.microsoft.com/office/drawing/2014/main" id="{43EEEBEC-9021-4441-9BFE-C99BEA61E8FF}"/>
                  </a:ext>
                </a:extLst>
              </p:cNvPr>
              <p:cNvSpPr txBox="1">
                <a:spLocks noRot="1" noChangeAspect="1" noMove="1" noResize="1" noEditPoints="1" noAdjustHandles="1" noChangeArrowheads="1" noChangeShapeType="1" noTextEdit="1"/>
              </p:cNvSpPr>
              <p:nvPr/>
            </p:nvSpPr>
            <p:spPr>
              <a:xfrm>
                <a:off x="8623227" y="3262168"/>
                <a:ext cx="382222" cy="324470"/>
              </a:xfrm>
              <a:prstGeom prst="rect">
                <a:avLst/>
              </a:prstGeom>
              <a:blipFill>
                <a:blip r:embed="rId24"/>
                <a:stretch>
                  <a:fillRect l="-6667" r="-6667" b="-44444"/>
                </a:stretch>
              </a:blipFill>
            </p:spPr>
            <p:txBody>
              <a:bodyPr/>
              <a:lstStyle/>
              <a:p>
                <a:r>
                  <a:rPr lang="en-US">
                    <a:noFill/>
                  </a:rPr>
                  <a:t> </a:t>
                </a:r>
              </a:p>
            </p:txBody>
          </p:sp>
        </mc:Fallback>
      </mc:AlternateContent>
      <p:sp>
        <p:nvSpPr>
          <p:cNvPr id="239" name="Rounded Rectangle 238">
            <a:extLst>
              <a:ext uri="{FF2B5EF4-FFF2-40B4-BE49-F238E27FC236}">
                <a16:creationId xmlns:a16="http://schemas.microsoft.com/office/drawing/2014/main" id="{2E3BF1EA-67E0-B34E-BDE5-A07E4AB3E315}"/>
              </a:ext>
            </a:extLst>
          </p:cNvPr>
          <p:cNvSpPr/>
          <p:nvPr/>
        </p:nvSpPr>
        <p:spPr>
          <a:xfrm>
            <a:off x="9959662" y="445406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D16884B-C5E2-EB4E-8A1C-62FD10F61AAA}"/>
              </a:ext>
            </a:extLst>
          </p:cNvPr>
          <p:cNvSpPr/>
          <p:nvPr/>
        </p:nvSpPr>
        <p:spPr>
          <a:xfrm>
            <a:off x="10016768"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725E275D-7A4B-8A49-BCC0-0F2384A97DC0}"/>
              </a:ext>
            </a:extLst>
          </p:cNvPr>
          <p:cNvSpPr/>
          <p:nvPr/>
        </p:nvSpPr>
        <p:spPr>
          <a:xfrm>
            <a:off x="1015097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E5A487B-7A75-924E-A258-FECB1C47BF07}"/>
              </a:ext>
            </a:extLst>
          </p:cNvPr>
          <p:cNvSpPr/>
          <p:nvPr/>
        </p:nvSpPr>
        <p:spPr>
          <a:xfrm>
            <a:off x="1028518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227B6D3E-1B74-374C-85E2-4206749CC8CD}"/>
              </a:ext>
            </a:extLst>
          </p:cNvPr>
          <p:cNvSpPr/>
          <p:nvPr/>
        </p:nvSpPr>
        <p:spPr>
          <a:xfrm>
            <a:off x="10422457"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A6284DF-653C-CE40-BC21-6A78464F4BE2}"/>
              </a:ext>
            </a:extLst>
          </p:cNvPr>
          <p:cNvSpPr/>
          <p:nvPr/>
        </p:nvSpPr>
        <p:spPr>
          <a:xfrm>
            <a:off x="10016768"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09A60D66-1AA4-C94E-A60C-551D3FF3AC5F}"/>
              </a:ext>
            </a:extLst>
          </p:cNvPr>
          <p:cNvSpPr/>
          <p:nvPr/>
        </p:nvSpPr>
        <p:spPr>
          <a:xfrm>
            <a:off x="1015097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A1ADD4D-B376-D140-AF4C-A4AF5FAD80F0}"/>
              </a:ext>
            </a:extLst>
          </p:cNvPr>
          <p:cNvSpPr/>
          <p:nvPr/>
        </p:nvSpPr>
        <p:spPr>
          <a:xfrm>
            <a:off x="1028518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BD45877-0487-984A-83E6-4B2DBB896DE7}"/>
              </a:ext>
            </a:extLst>
          </p:cNvPr>
          <p:cNvSpPr/>
          <p:nvPr/>
        </p:nvSpPr>
        <p:spPr>
          <a:xfrm>
            <a:off x="10422457"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ounded Rectangle 247">
            <a:extLst>
              <a:ext uri="{FF2B5EF4-FFF2-40B4-BE49-F238E27FC236}">
                <a16:creationId xmlns:a16="http://schemas.microsoft.com/office/drawing/2014/main" id="{13DD0A9D-89FF-A849-B79E-991ADC35E67A}"/>
              </a:ext>
            </a:extLst>
          </p:cNvPr>
          <p:cNvSpPr/>
          <p:nvPr/>
        </p:nvSpPr>
        <p:spPr>
          <a:xfrm>
            <a:off x="9896358" y="370735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EBD30F0-911D-8949-AD1B-1F070FD04228}"/>
              </a:ext>
            </a:extLst>
          </p:cNvPr>
          <p:cNvSpPr/>
          <p:nvPr/>
        </p:nvSpPr>
        <p:spPr>
          <a:xfrm>
            <a:off x="994243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072D215-3F21-F54D-ABF2-9996D508EAD6}"/>
              </a:ext>
            </a:extLst>
          </p:cNvPr>
          <p:cNvSpPr/>
          <p:nvPr/>
        </p:nvSpPr>
        <p:spPr>
          <a:xfrm>
            <a:off x="1007664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704E03A-8B83-4546-A1FA-679C9CC6D18D}"/>
              </a:ext>
            </a:extLst>
          </p:cNvPr>
          <p:cNvSpPr/>
          <p:nvPr/>
        </p:nvSpPr>
        <p:spPr>
          <a:xfrm>
            <a:off x="10210859"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DDE30AD-7A54-7048-A6AC-1C14042AB54D}"/>
              </a:ext>
            </a:extLst>
          </p:cNvPr>
          <p:cNvSpPr/>
          <p:nvPr/>
        </p:nvSpPr>
        <p:spPr>
          <a:xfrm>
            <a:off x="10348127"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1AAECC9-6C98-2E44-81FF-5A01270D4F1D}"/>
              </a:ext>
            </a:extLst>
          </p:cNvPr>
          <p:cNvSpPr/>
          <p:nvPr/>
        </p:nvSpPr>
        <p:spPr>
          <a:xfrm>
            <a:off x="10488735" y="374314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B93C93E7-287A-9240-AEFC-FA77AD150706}"/>
              </a:ext>
            </a:extLst>
          </p:cNvPr>
          <p:cNvSpPr/>
          <p:nvPr/>
        </p:nvSpPr>
        <p:spPr>
          <a:xfrm>
            <a:off x="9970065" y="2973111"/>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ight Arrow 254">
            <a:extLst>
              <a:ext uri="{FF2B5EF4-FFF2-40B4-BE49-F238E27FC236}">
                <a16:creationId xmlns:a16="http://schemas.microsoft.com/office/drawing/2014/main" id="{EC40E48B-0C9F-BC4D-B06F-CC24679AB70B}"/>
              </a:ext>
            </a:extLst>
          </p:cNvPr>
          <p:cNvSpPr/>
          <p:nvPr/>
        </p:nvSpPr>
        <p:spPr>
          <a:xfrm rot="16200000">
            <a:off x="10108451" y="332285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ight Arrow 255">
            <a:extLst>
              <a:ext uri="{FF2B5EF4-FFF2-40B4-BE49-F238E27FC236}">
                <a16:creationId xmlns:a16="http://schemas.microsoft.com/office/drawing/2014/main" id="{FD9C04F3-5A7F-084F-97CA-F93DFA90014D}"/>
              </a:ext>
            </a:extLst>
          </p:cNvPr>
          <p:cNvSpPr/>
          <p:nvPr/>
        </p:nvSpPr>
        <p:spPr>
          <a:xfrm rot="16200000">
            <a:off x="10120200" y="407615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7" name="Content Placeholder 2">
                <a:extLst>
                  <a:ext uri="{FF2B5EF4-FFF2-40B4-BE49-F238E27FC236}">
                    <a16:creationId xmlns:a16="http://schemas.microsoft.com/office/drawing/2014/main" id="{9BA564B5-F971-AA48-9C9C-C45FA8AC37D9}"/>
                  </a:ext>
                </a:extLst>
              </p:cNvPr>
              <p:cNvSpPr txBox="1">
                <a:spLocks/>
              </p:cNvSpPr>
              <p:nvPr/>
            </p:nvSpPr>
            <p:spPr>
              <a:xfrm>
                <a:off x="9859423" y="403235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57" name="Content Placeholder 2">
                <a:extLst>
                  <a:ext uri="{FF2B5EF4-FFF2-40B4-BE49-F238E27FC236}">
                    <a16:creationId xmlns:a16="http://schemas.microsoft.com/office/drawing/2014/main" id="{9BA564B5-F971-AA48-9C9C-C45FA8AC37D9}"/>
                  </a:ext>
                </a:extLst>
              </p:cNvPr>
              <p:cNvSpPr txBox="1">
                <a:spLocks noRot="1" noChangeAspect="1" noMove="1" noResize="1" noEditPoints="1" noAdjustHandles="1" noChangeArrowheads="1" noChangeShapeType="1" noTextEdit="1"/>
              </p:cNvSpPr>
              <p:nvPr/>
            </p:nvSpPr>
            <p:spPr>
              <a:xfrm>
                <a:off x="9859423" y="4032357"/>
                <a:ext cx="382222" cy="324470"/>
              </a:xfrm>
              <a:prstGeom prst="rect">
                <a:avLst/>
              </a:prstGeom>
              <a:blipFill>
                <a:blip r:embed="rId25"/>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Content Placeholder 2">
                <a:extLst>
                  <a:ext uri="{FF2B5EF4-FFF2-40B4-BE49-F238E27FC236}">
                    <a16:creationId xmlns:a16="http://schemas.microsoft.com/office/drawing/2014/main" id="{AE0FB37D-ED16-214C-806D-866AE616649D}"/>
                  </a:ext>
                </a:extLst>
              </p:cNvPr>
              <p:cNvSpPr txBox="1">
                <a:spLocks/>
              </p:cNvSpPr>
              <p:nvPr/>
            </p:nvSpPr>
            <p:spPr>
              <a:xfrm>
                <a:off x="9863406" y="327274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58" name="Content Placeholder 2">
                <a:extLst>
                  <a:ext uri="{FF2B5EF4-FFF2-40B4-BE49-F238E27FC236}">
                    <a16:creationId xmlns:a16="http://schemas.microsoft.com/office/drawing/2014/main" id="{AE0FB37D-ED16-214C-806D-866AE616649D}"/>
                  </a:ext>
                </a:extLst>
              </p:cNvPr>
              <p:cNvSpPr txBox="1">
                <a:spLocks noRot="1" noChangeAspect="1" noMove="1" noResize="1" noEditPoints="1" noAdjustHandles="1" noChangeArrowheads="1" noChangeShapeType="1" noTextEdit="1"/>
              </p:cNvSpPr>
              <p:nvPr/>
            </p:nvSpPr>
            <p:spPr>
              <a:xfrm>
                <a:off x="9863406" y="3272746"/>
                <a:ext cx="382222" cy="324470"/>
              </a:xfrm>
              <a:prstGeom prst="rect">
                <a:avLst/>
              </a:prstGeom>
              <a:blipFill>
                <a:blip r:embed="rId26"/>
                <a:stretch>
                  <a:fillRect l="-3226" r="-6452" b="-44444"/>
                </a:stretch>
              </a:blipFill>
            </p:spPr>
            <p:txBody>
              <a:bodyPr/>
              <a:lstStyle/>
              <a:p>
                <a:r>
                  <a:rPr lang="en-US">
                    <a:noFill/>
                  </a:rPr>
                  <a:t> </a:t>
                </a:r>
              </a:p>
            </p:txBody>
          </p:sp>
        </mc:Fallback>
      </mc:AlternateContent>
      <p:sp>
        <p:nvSpPr>
          <p:cNvPr id="259" name="Rounded Rectangle 258">
            <a:extLst>
              <a:ext uri="{FF2B5EF4-FFF2-40B4-BE49-F238E27FC236}">
                <a16:creationId xmlns:a16="http://schemas.microsoft.com/office/drawing/2014/main" id="{CB1523A8-F852-8847-9333-D5F6CFCA199A}"/>
              </a:ext>
            </a:extLst>
          </p:cNvPr>
          <p:cNvSpPr/>
          <p:nvPr/>
        </p:nvSpPr>
        <p:spPr>
          <a:xfrm>
            <a:off x="11213706" y="445985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608068B-A04E-BC4F-A1AE-459341E49ACA}"/>
              </a:ext>
            </a:extLst>
          </p:cNvPr>
          <p:cNvSpPr/>
          <p:nvPr/>
        </p:nvSpPr>
        <p:spPr>
          <a:xfrm>
            <a:off x="1127081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2378043-7512-DF40-8B8B-E7F1B053F6B5}"/>
              </a:ext>
            </a:extLst>
          </p:cNvPr>
          <p:cNvSpPr/>
          <p:nvPr/>
        </p:nvSpPr>
        <p:spPr>
          <a:xfrm>
            <a:off x="1140502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1DAF216-3AE4-7145-95A0-276448D09E37}"/>
              </a:ext>
            </a:extLst>
          </p:cNvPr>
          <p:cNvSpPr/>
          <p:nvPr/>
        </p:nvSpPr>
        <p:spPr>
          <a:xfrm>
            <a:off x="11539233"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17EBA1B-F139-1A43-A3C5-EEA701B2060C}"/>
              </a:ext>
            </a:extLst>
          </p:cNvPr>
          <p:cNvSpPr/>
          <p:nvPr/>
        </p:nvSpPr>
        <p:spPr>
          <a:xfrm>
            <a:off x="11676501"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AECA58-DEF5-DB43-8384-283ED63793F5}"/>
              </a:ext>
            </a:extLst>
          </p:cNvPr>
          <p:cNvSpPr/>
          <p:nvPr/>
        </p:nvSpPr>
        <p:spPr>
          <a:xfrm>
            <a:off x="1127081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EE55FBBB-B8E3-0446-8907-E668F8E7B6D7}"/>
              </a:ext>
            </a:extLst>
          </p:cNvPr>
          <p:cNvSpPr/>
          <p:nvPr/>
        </p:nvSpPr>
        <p:spPr>
          <a:xfrm>
            <a:off x="1140502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524B884-EE31-A14A-9FCA-4B49C4AAD788}"/>
              </a:ext>
            </a:extLst>
          </p:cNvPr>
          <p:cNvSpPr/>
          <p:nvPr/>
        </p:nvSpPr>
        <p:spPr>
          <a:xfrm>
            <a:off x="11539233"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8541191-753A-EE49-A315-C655F5965C6C}"/>
              </a:ext>
            </a:extLst>
          </p:cNvPr>
          <p:cNvSpPr/>
          <p:nvPr/>
        </p:nvSpPr>
        <p:spPr>
          <a:xfrm>
            <a:off x="11676501"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a:extLst>
              <a:ext uri="{FF2B5EF4-FFF2-40B4-BE49-F238E27FC236}">
                <a16:creationId xmlns:a16="http://schemas.microsoft.com/office/drawing/2014/main" id="{132CE71F-FAD2-2F44-8D70-DD2DA916D12D}"/>
              </a:ext>
            </a:extLst>
          </p:cNvPr>
          <p:cNvSpPr/>
          <p:nvPr/>
        </p:nvSpPr>
        <p:spPr>
          <a:xfrm>
            <a:off x="11150403" y="3713143"/>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B64AAA0-68DC-C647-B872-37058A7F9A7F}"/>
              </a:ext>
            </a:extLst>
          </p:cNvPr>
          <p:cNvSpPr/>
          <p:nvPr/>
        </p:nvSpPr>
        <p:spPr>
          <a:xfrm>
            <a:off x="1119648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F57DF040-27E7-A84D-B772-ADCD10A7626A}"/>
              </a:ext>
            </a:extLst>
          </p:cNvPr>
          <p:cNvSpPr/>
          <p:nvPr/>
        </p:nvSpPr>
        <p:spPr>
          <a:xfrm>
            <a:off x="1133069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FABA36B-5AEB-3D41-91C2-E9B1F1CA4C1F}"/>
              </a:ext>
            </a:extLst>
          </p:cNvPr>
          <p:cNvSpPr/>
          <p:nvPr/>
        </p:nvSpPr>
        <p:spPr>
          <a:xfrm>
            <a:off x="11464904"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08063FF-510A-414B-AC11-43E07619D0FD}"/>
              </a:ext>
            </a:extLst>
          </p:cNvPr>
          <p:cNvSpPr/>
          <p:nvPr/>
        </p:nvSpPr>
        <p:spPr>
          <a:xfrm>
            <a:off x="11602172"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323FAA0-B2D6-3540-B161-734017E687D8}"/>
              </a:ext>
            </a:extLst>
          </p:cNvPr>
          <p:cNvSpPr/>
          <p:nvPr/>
        </p:nvSpPr>
        <p:spPr>
          <a:xfrm>
            <a:off x="11742780" y="37489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ounded Rectangle 273">
            <a:extLst>
              <a:ext uri="{FF2B5EF4-FFF2-40B4-BE49-F238E27FC236}">
                <a16:creationId xmlns:a16="http://schemas.microsoft.com/office/drawing/2014/main" id="{BE10086D-AD3E-B443-BD1A-FBA9D7A23FB2}"/>
              </a:ext>
            </a:extLst>
          </p:cNvPr>
          <p:cNvSpPr/>
          <p:nvPr/>
        </p:nvSpPr>
        <p:spPr>
          <a:xfrm>
            <a:off x="11224110" y="2978899"/>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ight Arrow 274">
            <a:extLst>
              <a:ext uri="{FF2B5EF4-FFF2-40B4-BE49-F238E27FC236}">
                <a16:creationId xmlns:a16="http://schemas.microsoft.com/office/drawing/2014/main" id="{B7F402D6-422E-EC41-B732-575242AAE55B}"/>
              </a:ext>
            </a:extLst>
          </p:cNvPr>
          <p:cNvSpPr/>
          <p:nvPr/>
        </p:nvSpPr>
        <p:spPr>
          <a:xfrm rot="16200000">
            <a:off x="11362494" y="332863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ight Arrow 275">
            <a:extLst>
              <a:ext uri="{FF2B5EF4-FFF2-40B4-BE49-F238E27FC236}">
                <a16:creationId xmlns:a16="http://schemas.microsoft.com/office/drawing/2014/main" id="{F46C018E-AC35-FE4C-BC94-F5054BF6795B}"/>
              </a:ext>
            </a:extLst>
          </p:cNvPr>
          <p:cNvSpPr/>
          <p:nvPr/>
        </p:nvSpPr>
        <p:spPr>
          <a:xfrm rot="16200000">
            <a:off x="11374245" y="408194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7" name="Content Placeholder 2">
                <a:extLst>
                  <a:ext uri="{FF2B5EF4-FFF2-40B4-BE49-F238E27FC236}">
                    <a16:creationId xmlns:a16="http://schemas.microsoft.com/office/drawing/2014/main" id="{7AA2DB0E-237A-8F41-94E3-07534700EFEB}"/>
                  </a:ext>
                </a:extLst>
              </p:cNvPr>
              <p:cNvSpPr txBox="1">
                <a:spLocks/>
              </p:cNvSpPr>
              <p:nvPr/>
            </p:nvSpPr>
            <p:spPr>
              <a:xfrm>
                <a:off x="11113467" y="403814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7" name="Content Placeholder 2">
                <a:extLst>
                  <a:ext uri="{FF2B5EF4-FFF2-40B4-BE49-F238E27FC236}">
                    <a16:creationId xmlns:a16="http://schemas.microsoft.com/office/drawing/2014/main" id="{7AA2DB0E-237A-8F41-94E3-07534700EFEB}"/>
                  </a:ext>
                </a:extLst>
              </p:cNvPr>
              <p:cNvSpPr txBox="1">
                <a:spLocks noRot="1" noChangeAspect="1" noMove="1" noResize="1" noEditPoints="1" noAdjustHandles="1" noChangeArrowheads="1" noChangeShapeType="1" noTextEdit="1"/>
              </p:cNvSpPr>
              <p:nvPr/>
            </p:nvSpPr>
            <p:spPr>
              <a:xfrm>
                <a:off x="11113467" y="4038144"/>
                <a:ext cx="382222" cy="324470"/>
              </a:xfrm>
              <a:prstGeom prst="rect">
                <a:avLst/>
              </a:prstGeom>
              <a:blipFill>
                <a:blip r:embed="rId27"/>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Content Placeholder 2">
                <a:extLst>
                  <a:ext uri="{FF2B5EF4-FFF2-40B4-BE49-F238E27FC236}">
                    <a16:creationId xmlns:a16="http://schemas.microsoft.com/office/drawing/2014/main" id="{586E499D-071F-9C4F-9081-1E15CE1B5739}"/>
                  </a:ext>
                </a:extLst>
              </p:cNvPr>
              <p:cNvSpPr txBox="1">
                <a:spLocks/>
              </p:cNvSpPr>
              <p:nvPr/>
            </p:nvSpPr>
            <p:spPr>
              <a:xfrm>
                <a:off x="11117451" y="327853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78" name="Content Placeholder 2">
                <a:extLst>
                  <a:ext uri="{FF2B5EF4-FFF2-40B4-BE49-F238E27FC236}">
                    <a16:creationId xmlns:a16="http://schemas.microsoft.com/office/drawing/2014/main" id="{586E499D-071F-9C4F-9081-1E15CE1B5739}"/>
                  </a:ext>
                </a:extLst>
              </p:cNvPr>
              <p:cNvSpPr txBox="1">
                <a:spLocks noRot="1" noChangeAspect="1" noMove="1" noResize="1" noEditPoints="1" noAdjustHandles="1" noChangeArrowheads="1" noChangeShapeType="1" noTextEdit="1"/>
              </p:cNvSpPr>
              <p:nvPr/>
            </p:nvSpPr>
            <p:spPr>
              <a:xfrm>
                <a:off x="11117451" y="3278534"/>
                <a:ext cx="382222" cy="324470"/>
              </a:xfrm>
              <a:prstGeom prst="rect">
                <a:avLst/>
              </a:prstGeom>
              <a:blipFill>
                <a:blip r:embed="rId28"/>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D0106277-2F72-1242-AE54-D2E667E2B148}"/>
                  </a:ext>
                </a:extLst>
              </p:cNvPr>
              <p:cNvSpPr txBox="1">
                <a:spLocks/>
              </p:cNvSpPr>
              <p:nvPr/>
            </p:nvSpPr>
            <p:spPr>
              <a:xfrm>
                <a:off x="8657261" y="2460679"/>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79" name="Content Placeholder 2">
                <a:extLst>
                  <a:ext uri="{FF2B5EF4-FFF2-40B4-BE49-F238E27FC236}">
                    <a16:creationId xmlns:a16="http://schemas.microsoft.com/office/drawing/2014/main" id="{D0106277-2F72-1242-AE54-D2E667E2B148}"/>
                  </a:ext>
                </a:extLst>
              </p:cNvPr>
              <p:cNvSpPr txBox="1">
                <a:spLocks noRot="1" noChangeAspect="1" noMove="1" noResize="1" noEditPoints="1" noAdjustHandles="1" noChangeArrowheads="1" noChangeShapeType="1" noTextEdit="1"/>
              </p:cNvSpPr>
              <p:nvPr/>
            </p:nvSpPr>
            <p:spPr>
              <a:xfrm>
                <a:off x="8657261" y="2460679"/>
                <a:ext cx="859325" cy="324470"/>
              </a:xfrm>
              <a:prstGeom prst="rect">
                <a:avLst/>
              </a:prstGeom>
              <a:blipFill>
                <a:blip r:embed="rId29"/>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Content Placeholder 2">
                <a:extLst>
                  <a:ext uri="{FF2B5EF4-FFF2-40B4-BE49-F238E27FC236}">
                    <a16:creationId xmlns:a16="http://schemas.microsoft.com/office/drawing/2014/main" id="{B122AF13-10DC-A54F-9AA9-FCB7259A448B}"/>
                  </a:ext>
                </a:extLst>
              </p:cNvPr>
              <p:cNvSpPr txBox="1">
                <a:spLocks/>
              </p:cNvSpPr>
              <p:nvPr/>
            </p:nvSpPr>
            <p:spPr>
              <a:xfrm>
                <a:off x="9910898" y="2530557"/>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0" name="Content Placeholder 2">
                <a:extLst>
                  <a:ext uri="{FF2B5EF4-FFF2-40B4-BE49-F238E27FC236}">
                    <a16:creationId xmlns:a16="http://schemas.microsoft.com/office/drawing/2014/main" id="{B122AF13-10DC-A54F-9AA9-FCB7259A448B}"/>
                  </a:ext>
                </a:extLst>
              </p:cNvPr>
              <p:cNvSpPr txBox="1">
                <a:spLocks noRot="1" noChangeAspect="1" noMove="1" noResize="1" noEditPoints="1" noAdjustHandles="1" noChangeArrowheads="1" noChangeShapeType="1" noTextEdit="1"/>
              </p:cNvSpPr>
              <p:nvPr/>
            </p:nvSpPr>
            <p:spPr>
              <a:xfrm>
                <a:off x="9910898" y="2530557"/>
                <a:ext cx="859325" cy="324470"/>
              </a:xfrm>
              <a:prstGeom prst="rect">
                <a:avLst/>
              </a:prstGeom>
              <a:blipFill>
                <a:blip r:embed="rId30"/>
                <a:stretch>
                  <a:fillRect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Content Placeholder 2">
                <a:extLst>
                  <a:ext uri="{FF2B5EF4-FFF2-40B4-BE49-F238E27FC236}">
                    <a16:creationId xmlns:a16="http://schemas.microsoft.com/office/drawing/2014/main" id="{C7C8E49D-5F1B-664E-BBA1-21C5D742D6D2}"/>
                  </a:ext>
                </a:extLst>
              </p:cNvPr>
              <p:cNvSpPr txBox="1">
                <a:spLocks/>
              </p:cNvSpPr>
              <p:nvPr/>
            </p:nvSpPr>
            <p:spPr>
              <a:xfrm>
                <a:off x="11164942" y="2525016"/>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81" name="Content Placeholder 2">
                <a:extLst>
                  <a:ext uri="{FF2B5EF4-FFF2-40B4-BE49-F238E27FC236}">
                    <a16:creationId xmlns:a16="http://schemas.microsoft.com/office/drawing/2014/main" id="{C7C8E49D-5F1B-664E-BBA1-21C5D742D6D2}"/>
                  </a:ext>
                </a:extLst>
              </p:cNvPr>
              <p:cNvSpPr txBox="1">
                <a:spLocks noRot="1" noChangeAspect="1" noMove="1" noResize="1" noEditPoints="1" noAdjustHandles="1" noChangeArrowheads="1" noChangeShapeType="1" noTextEdit="1"/>
              </p:cNvSpPr>
              <p:nvPr/>
            </p:nvSpPr>
            <p:spPr>
              <a:xfrm>
                <a:off x="11164942" y="2525016"/>
                <a:ext cx="859325" cy="324470"/>
              </a:xfrm>
              <a:prstGeom prst="rect">
                <a:avLst/>
              </a:prstGeom>
              <a:blipFill>
                <a:blip r:embed="rId31"/>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Content Placeholder 2">
                <a:extLst>
                  <a:ext uri="{FF2B5EF4-FFF2-40B4-BE49-F238E27FC236}">
                    <a16:creationId xmlns:a16="http://schemas.microsoft.com/office/drawing/2014/main" id="{11128F9D-6AA9-9749-B341-E025CEC7BFE3}"/>
                  </a:ext>
                </a:extLst>
              </p:cNvPr>
              <p:cNvSpPr txBox="1">
                <a:spLocks/>
              </p:cNvSpPr>
              <p:nvPr/>
            </p:nvSpPr>
            <p:spPr>
              <a:xfrm>
                <a:off x="7734304"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2" name="Content Placeholder 2">
                <a:extLst>
                  <a:ext uri="{FF2B5EF4-FFF2-40B4-BE49-F238E27FC236}">
                    <a16:creationId xmlns:a16="http://schemas.microsoft.com/office/drawing/2014/main" id="{11128F9D-6AA9-9749-B341-E025CEC7BFE3}"/>
                  </a:ext>
                </a:extLst>
              </p:cNvPr>
              <p:cNvSpPr txBox="1">
                <a:spLocks noRot="1" noChangeAspect="1" noMove="1" noResize="1" noEditPoints="1" noAdjustHandles="1" noChangeArrowheads="1" noChangeShapeType="1" noTextEdit="1"/>
              </p:cNvSpPr>
              <p:nvPr/>
            </p:nvSpPr>
            <p:spPr>
              <a:xfrm>
                <a:off x="7734304" y="4712566"/>
                <a:ext cx="254169" cy="324470"/>
              </a:xfrm>
              <a:prstGeom prst="rect">
                <a:avLst/>
              </a:prstGeom>
              <a:blipFill>
                <a:blip r:embed="rId32"/>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Content Placeholder 2">
                <a:extLst>
                  <a:ext uri="{FF2B5EF4-FFF2-40B4-BE49-F238E27FC236}">
                    <a16:creationId xmlns:a16="http://schemas.microsoft.com/office/drawing/2014/main" id="{6804BE15-6565-1C40-AEEC-AD32F276B345}"/>
                  </a:ext>
                </a:extLst>
              </p:cNvPr>
              <p:cNvSpPr txBox="1">
                <a:spLocks/>
              </p:cNvSpPr>
              <p:nvPr/>
            </p:nvSpPr>
            <p:spPr>
              <a:xfrm>
                <a:off x="8980864" y="470624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3" name="Content Placeholder 2">
                <a:extLst>
                  <a:ext uri="{FF2B5EF4-FFF2-40B4-BE49-F238E27FC236}">
                    <a16:creationId xmlns:a16="http://schemas.microsoft.com/office/drawing/2014/main" id="{6804BE15-6565-1C40-AEEC-AD32F276B345}"/>
                  </a:ext>
                </a:extLst>
              </p:cNvPr>
              <p:cNvSpPr txBox="1">
                <a:spLocks noRot="1" noChangeAspect="1" noMove="1" noResize="1" noEditPoints="1" noAdjustHandles="1" noChangeArrowheads="1" noChangeShapeType="1" noTextEdit="1"/>
              </p:cNvSpPr>
              <p:nvPr/>
            </p:nvSpPr>
            <p:spPr>
              <a:xfrm>
                <a:off x="8980864" y="4706246"/>
                <a:ext cx="254169" cy="324470"/>
              </a:xfrm>
              <a:prstGeom prst="rect">
                <a:avLst/>
              </a:prstGeom>
              <a:blipFill>
                <a:blip r:embed="rId33"/>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Content Placeholder 2">
                <a:extLst>
                  <a:ext uri="{FF2B5EF4-FFF2-40B4-BE49-F238E27FC236}">
                    <a16:creationId xmlns:a16="http://schemas.microsoft.com/office/drawing/2014/main" id="{8F0EF58B-1623-EE46-8A6F-4E03421A6131}"/>
                  </a:ext>
                </a:extLst>
              </p:cNvPr>
              <p:cNvSpPr txBox="1">
                <a:spLocks/>
              </p:cNvSpPr>
              <p:nvPr/>
            </p:nvSpPr>
            <p:spPr>
              <a:xfrm>
                <a:off x="10184374" y="4698333"/>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4" name="Content Placeholder 2">
                <a:extLst>
                  <a:ext uri="{FF2B5EF4-FFF2-40B4-BE49-F238E27FC236}">
                    <a16:creationId xmlns:a16="http://schemas.microsoft.com/office/drawing/2014/main" id="{8F0EF58B-1623-EE46-8A6F-4E03421A6131}"/>
                  </a:ext>
                </a:extLst>
              </p:cNvPr>
              <p:cNvSpPr txBox="1">
                <a:spLocks noRot="1" noChangeAspect="1" noMove="1" noResize="1" noEditPoints="1" noAdjustHandles="1" noChangeArrowheads="1" noChangeShapeType="1" noTextEdit="1"/>
              </p:cNvSpPr>
              <p:nvPr/>
            </p:nvSpPr>
            <p:spPr>
              <a:xfrm>
                <a:off x="10184374" y="4698333"/>
                <a:ext cx="254169" cy="324470"/>
              </a:xfrm>
              <a:prstGeom prst="rect">
                <a:avLst/>
              </a:prstGeom>
              <a:blipFill>
                <a:blip r:embed="rId34"/>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Content Placeholder 2">
                <a:extLst>
                  <a:ext uri="{FF2B5EF4-FFF2-40B4-BE49-F238E27FC236}">
                    <a16:creationId xmlns:a16="http://schemas.microsoft.com/office/drawing/2014/main" id="{9013CB61-EA1F-E24C-BB33-AB5009FED857}"/>
                  </a:ext>
                </a:extLst>
              </p:cNvPr>
              <p:cNvSpPr txBox="1">
                <a:spLocks/>
              </p:cNvSpPr>
              <p:nvPr/>
            </p:nvSpPr>
            <p:spPr>
              <a:xfrm>
                <a:off x="11458746"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5" name="Content Placeholder 2">
                <a:extLst>
                  <a:ext uri="{FF2B5EF4-FFF2-40B4-BE49-F238E27FC236}">
                    <a16:creationId xmlns:a16="http://schemas.microsoft.com/office/drawing/2014/main" id="{9013CB61-EA1F-E24C-BB33-AB5009FED857}"/>
                  </a:ext>
                </a:extLst>
              </p:cNvPr>
              <p:cNvSpPr txBox="1">
                <a:spLocks noRot="1" noChangeAspect="1" noMove="1" noResize="1" noEditPoints="1" noAdjustHandles="1" noChangeArrowheads="1" noChangeShapeType="1" noTextEdit="1"/>
              </p:cNvSpPr>
              <p:nvPr/>
            </p:nvSpPr>
            <p:spPr>
              <a:xfrm>
                <a:off x="11458746" y="4712566"/>
                <a:ext cx="254169" cy="324470"/>
              </a:xfrm>
              <a:prstGeom prst="rect">
                <a:avLst/>
              </a:prstGeom>
              <a:blipFill>
                <a:blip r:embed="rId35"/>
                <a:stretch>
                  <a:fillRect r="-71429" b="-57692"/>
                </a:stretch>
              </a:blipFill>
            </p:spPr>
            <p:txBody>
              <a:bodyPr/>
              <a:lstStyle/>
              <a:p>
                <a:r>
                  <a:rPr lang="en-US">
                    <a:noFill/>
                  </a:rPr>
                  <a:t> </a:t>
                </a:r>
              </a:p>
            </p:txBody>
          </p:sp>
        </mc:Fallback>
      </mc:AlternateContent>
      <p:sp>
        <p:nvSpPr>
          <p:cNvPr id="286" name="Right Arrow 285">
            <a:extLst>
              <a:ext uri="{FF2B5EF4-FFF2-40B4-BE49-F238E27FC236}">
                <a16:creationId xmlns:a16="http://schemas.microsoft.com/office/drawing/2014/main" id="{2D3B06B3-E101-5F4E-9FED-5E2D2EFD58F2}"/>
              </a:ext>
            </a:extLst>
          </p:cNvPr>
          <p:cNvSpPr/>
          <p:nvPr/>
        </p:nvSpPr>
        <p:spPr>
          <a:xfrm>
            <a:off x="8287742" y="367287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7" name="Content Placeholder 2">
                <a:extLst>
                  <a:ext uri="{FF2B5EF4-FFF2-40B4-BE49-F238E27FC236}">
                    <a16:creationId xmlns:a16="http://schemas.microsoft.com/office/drawing/2014/main" id="{F73E43AB-2E0D-F54C-83EF-D449DEF26E54}"/>
                  </a:ext>
                </a:extLst>
              </p:cNvPr>
              <p:cNvSpPr txBox="1">
                <a:spLocks/>
              </p:cNvSpPr>
              <p:nvPr/>
            </p:nvSpPr>
            <p:spPr>
              <a:xfrm>
                <a:off x="8214771" y="337611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7" name="Content Placeholder 2">
                <a:extLst>
                  <a:ext uri="{FF2B5EF4-FFF2-40B4-BE49-F238E27FC236}">
                    <a16:creationId xmlns:a16="http://schemas.microsoft.com/office/drawing/2014/main" id="{F73E43AB-2E0D-F54C-83EF-D449DEF26E54}"/>
                  </a:ext>
                </a:extLst>
              </p:cNvPr>
              <p:cNvSpPr txBox="1">
                <a:spLocks noRot="1" noChangeAspect="1" noMove="1" noResize="1" noEditPoints="1" noAdjustHandles="1" noChangeArrowheads="1" noChangeShapeType="1" noTextEdit="1"/>
              </p:cNvSpPr>
              <p:nvPr/>
            </p:nvSpPr>
            <p:spPr>
              <a:xfrm>
                <a:off x="8214771" y="3376112"/>
                <a:ext cx="382222" cy="324470"/>
              </a:xfrm>
              <a:prstGeom prst="rect">
                <a:avLst/>
              </a:prstGeom>
              <a:blipFill>
                <a:blip r:embed="rId36"/>
                <a:stretch>
                  <a:fillRect l="-6667" r="-3333" b="-44444"/>
                </a:stretch>
              </a:blipFill>
            </p:spPr>
            <p:txBody>
              <a:bodyPr/>
              <a:lstStyle/>
              <a:p>
                <a:r>
                  <a:rPr lang="en-US">
                    <a:noFill/>
                  </a:rPr>
                  <a:t> </a:t>
                </a:r>
              </a:p>
            </p:txBody>
          </p:sp>
        </mc:Fallback>
      </mc:AlternateContent>
      <p:sp>
        <p:nvSpPr>
          <p:cNvPr id="288" name="Right Arrow 287">
            <a:extLst>
              <a:ext uri="{FF2B5EF4-FFF2-40B4-BE49-F238E27FC236}">
                <a16:creationId xmlns:a16="http://schemas.microsoft.com/office/drawing/2014/main" id="{2C643A61-6A94-4C4C-9E9A-BCD9AAC3D581}"/>
              </a:ext>
            </a:extLst>
          </p:cNvPr>
          <p:cNvSpPr/>
          <p:nvPr/>
        </p:nvSpPr>
        <p:spPr>
          <a:xfrm>
            <a:off x="9485958" y="3699425"/>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9" name="Content Placeholder 2">
                <a:extLst>
                  <a:ext uri="{FF2B5EF4-FFF2-40B4-BE49-F238E27FC236}">
                    <a16:creationId xmlns:a16="http://schemas.microsoft.com/office/drawing/2014/main" id="{B372D9F7-C7BD-B744-9FEE-19EC3159E999}"/>
                  </a:ext>
                </a:extLst>
              </p:cNvPr>
              <p:cNvSpPr txBox="1">
                <a:spLocks/>
              </p:cNvSpPr>
              <p:nvPr/>
            </p:nvSpPr>
            <p:spPr>
              <a:xfrm>
                <a:off x="9412988" y="340265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9" name="Content Placeholder 2">
                <a:extLst>
                  <a:ext uri="{FF2B5EF4-FFF2-40B4-BE49-F238E27FC236}">
                    <a16:creationId xmlns:a16="http://schemas.microsoft.com/office/drawing/2014/main" id="{B372D9F7-C7BD-B744-9FEE-19EC3159E999}"/>
                  </a:ext>
                </a:extLst>
              </p:cNvPr>
              <p:cNvSpPr txBox="1">
                <a:spLocks noRot="1" noChangeAspect="1" noMove="1" noResize="1" noEditPoints="1" noAdjustHandles="1" noChangeArrowheads="1" noChangeShapeType="1" noTextEdit="1"/>
              </p:cNvSpPr>
              <p:nvPr/>
            </p:nvSpPr>
            <p:spPr>
              <a:xfrm>
                <a:off x="9412988" y="3402659"/>
                <a:ext cx="382222" cy="324470"/>
              </a:xfrm>
              <a:prstGeom prst="rect">
                <a:avLst/>
              </a:prstGeom>
              <a:blipFill>
                <a:blip r:embed="rId37"/>
                <a:stretch>
                  <a:fillRect l="-3226" b="-44444"/>
                </a:stretch>
              </a:blipFill>
            </p:spPr>
            <p:txBody>
              <a:bodyPr/>
              <a:lstStyle/>
              <a:p>
                <a:r>
                  <a:rPr lang="en-US">
                    <a:noFill/>
                  </a:rPr>
                  <a:t> </a:t>
                </a:r>
              </a:p>
            </p:txBody>
          </p:sp>
        </mc:Fallback>
      </mc:AlternateContent>
      <p:sp>
        <p:nvSpPr>
          <p:cNvPr id="290" name="Right Arrow 289">
            <a:extLst>
              <a:ext uri="{FF2B5EF4-FFF2-40B4-BE49-F238E27FC236}">
                <a16:creationId xmlns:a16="http://schemas.microsoft.com/office/drawing/2014/main" id="{517F0BF8-6631-AD43-AF5C-C86FE17C4402}"/>
              </a:ext>
            </a:extLst>
          </p:cNvPr>
          <p:cNvSpPr/>
          <p:nvPr/>
        </p:nvSpPr>
        <p:spPr>
          <a:xfrm>
            <a:off x="10732678" y="371314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1" name="Content Placeholder 2">
                <a:extLst>
                  <a:ext uri="{FF2B5EF4-FFF2-40B4-BE49-F238E27FC236}">
                    <a16:creationId xmlns:a16="http://schemas.microsoft.com/office/drawing/2014/main" id="{C420C0B7-72D4-FD4B-870C-F2BCD3AF2617}"/>
                  </a:ext>
                </a:extLst>
              </p:cNvPr>
              <p:cNvSpPr txBox="1">
                <a:spLocks/>
              </p:cNvSpPr>
              <p:nvPr/>
            </p:nvSpPr>
            <p:spPr>
              <a:xfrm>
                <a:off x="10659707" y="341637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91" name="Content Placeholder 2">
                <a:extLst>
                  <a:ext uri="{FF2B5EF4-FFF2-40B4-BE49-F238E27FC236}">
                    <a16:creationId xmlns:a16="http://schemas.microsoft.com/office/drawing/2014/main" id="{C420C0B7-72D4-FD4B-870C-F2BCD3AF2617}"/>
                  </a:ext>
                </a:extLst>
              </p:cNvPr>
              <p:cNvSpPr txBox="1">
                <a:spLocks noRot="1" noChangeAspect="1" noMove="1" noResize="1" noEditPoints="1" noAdjustHandles="1" noChangeArrowheads="1" noChangeShapeType="1" noTextEdit="1"/>
              </p:cNvSpPr>
              <p:nvPr/>
            </p:nvSpPr>
            <p:spPr>
              <a:xfrm>
                <a:off x="10659707" y="3416377"/>
                <a:ext cx="382222" cy="324470"/>
              </a:xfrm>
              <a:prstGeom prst="rect">
                <a:avLst/>
              </a:prstGeom>
              <a:blipFill>
                <a:blip r:embed="rId37"/>
                <a:stretch>
                  <a:fillRect l="-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Content Placeholder 2">
                <a:extLst>
                  <a:ext uri="{FF2B5EF4-FFF2-40B4-BE49-F238E27FC236}">
                    <a16:creationId xmlns:a16="http://schemas.microsoft.com/office/drawing/2014/main" id="{213883ED-3CB9-FB4E-9A6B-DA94C97AF0C6}"/>
                  </a:ext>
                </a:extLst>
              </p:cNvPr>
              <p:cNvSpPr txBox="1">
                <a:spLocks/>
              </p:cNvSpPr>
              <p:nvPr/>
            </p:nvSpPr>
            <p:spPr>
              <a:xfrm>
                <a:off x="1577647" y="241039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2" name="Content Placeholder 2">
                <a:extLst>
                  <a:ext uri="{FF2B5EF4-FFF2-40B4-BE49-F238E27FC236}">
                    <a16:creationId xmlns:a16="http://schemas.microsoft.com/office/drawing/2014/main" id="{213883ED-3CB9-FB4E-9A6B-DA94C97AF0C6}"/>
                  </a:ext>
                </a:extLst>
              </p:cNvPr>
              <p:cNvSpPr txBox="1">
                <a:spLocks noRot="1" noChangeAspect="1" noMove="1" noResize="1" noEditPoints="1" noAdjustHandles="1" noChangeArrowheads="1" noChangeShapeType="1" noTextEdit="1"/>
              </p:cNvSpPr>
              <p:nvPr/>
            </p:nvSpPr>
            <p:spPr>
              <a:xfrm>
                <a:off x="1577647" y="2410397"/>
                <a:ext cx="254169" cy="324470"/>
              </a:xfrm>
              <a:prstGeom prst="rect">
                <a:avLst/>
              </a:prstGeom>
              <a:blipFill>
                <a:blip r:embed="rId38"/>
                <a:stretch>
                  <a:fillRect r="-80000"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Content Placeholder 2">
                <a:extLst>
                  <a:ext uri="{FF2B5EF4-FFF2-40B4-BE49-F238E27FC236}">
                    <a16:creationId xmlns:a16="http://schemas.microsoft.com/office/drawing/2014/main" id="{EF943C26-1132-C849-A85A-7FF858188FFE}"/>
                  </a:ext>
                </a:extLst>
              </p:cNvPr>
              <p:cNvSpPr txBox="1">
                <a:spLocks/>
              </p:cNvSpPr>
              <p:nvPr/>
            </p:nvSpPr>
            <p:spPr>
              <a:xfrm>
                <a:off x="2781157" y="240248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3" name="Content Placeholder 2">
                <a:extLst>
                  <a:ext uri="{FF2B5EF4-FFF2-40B4-BE49-F238E27FC236}">
                    <a16:creationId xmlns:a16="http://schemas.microsoft.com/office/drawing/2014/main" id="{EF943C26-1132-C849-A85A-7FF858188FFE}"/>
                  </a:ext>
                </a:extLst>
              </p:cNvPr>
              <p:cNvSpPr txBox="1">
                <a:spLocks noRot="1" noChangeAspect="1" noMove="1" noResize="1" noEditPoints="1" noAdjustHandles="1" noChangeArrowheads="1" noChangeShapeType="1" noTextEdit="1"/>
              </p:cNvSpPr>
              <p:nvPr/>
            </p:nvSpPr>
            <p:spPr>
              <a:xfrm>
                <a:off x="2781157" y="2402484"/>
                <a:ext cx="254169" cy="324470"/>
              </a:xfrm>
              <a:prstGeom prst="rect">
                <a:avLst/>
              </a:prstGeom>
              <a:blipFill>
                <a:blip r:embed="rId39"/>
                <a:stretch>
                  <a:fillRect r="-68182"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Content Placeholder 2">
                <a:extLst>
                  <a:ext uri="{FF2B5EF4-FFF2-40B4-BE49-F238E27FC236}">
                    <a16:creationId xmlns:a16="http://schemas.microsoft.com/office/drawing/2014/main" id="{81E31966-9482-FA49-B80D-8E1479922B35}"/>
                  </a:ext>
                </a:extLst>
              </p:cNvPr>
              <p:cNvSpPr txBox="1">
                <a:spLocks/>
              </p:cNvSpPr>
              <p:nvPr/>
            </p:nvSpPr>
            <p:spPr>
              <a:xfrm>
                <a:off x="4055529" y="241671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4" name="Content Placeholder 2">
                <a:extLst>
                  <a:ext uri="{FF2B5EF4-FFF2-40B4-BE49-F238E27FC236}">
                    <a16:creationId xmlns:a16="http://schemas.microsoft.com/office/drawing/2014/main" id="{81E31966-9482-FA49-B80D-8E1479922B35}"/>
                  </a:ext>
                </a:extLst>
              </p:cNvPr>
              <p:cNvSpPr txBox="1">
                <a:spLocks noRot="1" noChangeAspect="1" noMove="1" noResize="1" noEditPoints="1" noAdjustHandles="1" noChangeArrowheads="1" noChangeShapeType="1" noTextEdit="1"/>
              </p:cNvSpPr>
              <p:nvPr/>
            </p:nvSpPr>
            <p:spPr>
              <a:xfrm>
                <a:off x="4055529" y="2416717"/>
                <a:ext cx="254169" cy="324470"/>
              </a:xfrm>
              <a:prstGeom prst="rect">
                <a:avLst/>
              </a:prstGeom>
              <a:blipFill>
                <a:blip r:embed="rId35"/>
                <a:stretch>
                  <a:fillRect r="-71429"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Content Placeholder 2">
                <a:extLst>
                  <a:ext uri="{FF2B5EF4-FFF2-40B4-BE49-F238E27FC236}">
                    <a16:creationId xmlns:a16="http://schemas.microsoft.com/office/drawing/2014/main" id="{133ECE5A-E02C-EB49-B3B7-AC39E735ADBF}"/>
                  </a:ext>
                </a:extLst>
              </p:cNvPr>
              <p:cNvSpPr txBox="1">
                <a:spLocks/>
              </p:cNvSpPr>
              <p:nvPr/>
            </p:nvSpPr>
            <p:spPr>
              <a:xfrm>
                <a:off x="5324424" y="2441250"/>
                <a:ext cx="416596" cy="429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5" name="Content Placeholder 2">
                <a:extLst>
                  <a:ext uri="{FF2B5EF4-FFF2-40B4-BE49-F238E27FC236}">
                    <a16:creationId xmlns:a16="http://schemas.microsoft.com/office/drawing/2014/main" id="{133ECE5A-E02C-EB49-B3B7-AC39E735ADBF}"/>
                  </a:ext>
                </a:extLst>
              </p:cNvPr>
              <p:cNvSpPr txBox="1">
                <a:spLocks noRot="1" noChangeAspect="1" noMove="1" noResize="1" noEditPoints="1" noAdjustHandles="1" noChangeArrowheads="1" noChangeShapeType="1" noTextEdit="1"/>
              </p:cNvSpPr>
              <p:nvPr/>
            </p:nvSpPr>
            <p:spPr>
              <a:xfrm>
                <a:off x="5324424" y="2441250"/>
                <a:ext cx="416596" cy="429074"/>
              </a:xfrm>
              <a:prstGeom prst="rect">
                <a:avLst/>
              </a:prstGeom>
              <a:blipFill>
                <a:blip r:embed="rId40"/>
                <a:stretch>
                  <a:fillRect r="-8824" b="-17143"/>
                </a:stretch>
              </a:blipFill>
            </p:spPr>
            <p:txBody>
              <a:bodyPr/>
              <a:lstStyle/>
              <a:p>
                <a:r>
                  <a:rPr lang="en-US">
                    <a:noFill/>
                  </a:rPr>
                  <a:t> </a:t>
                </a:r>
              </a:p>
            </p:txBody>
          </p:sp>
        </mc:Fallback>
      </mc:AlternateContent>
      <p:sp>
        <p:nvSpPr>
          <p:cNvPr id="200" name="Slide Number Placeholder 9">
            <a:extLst>
              <a:ext uri="{FF2B5EF4-FFF2-40B4-BE49-F238E27FC236}">
                <a16:creationId xmlns:a16="http://schemas.microsoft.com/office/drawing/2014/main" id="{78ECC67F-DF9F-A042-975B-CEEF061F777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dirty="0"/>
          </a:p>
        </p:txBody>
      </p:sp>
      <p:sp>
        <p:nvSpPr>
          <p:cNvPr id="201" name="Title 1">
            <a:extLst>
              <a:ext uri="{FF2B5EF4-FFF2-40B4-BE49-F238E27FC236}">
                <a16:creationId xmlns:a16="http://schemas.microsoft.com/office/drawing/2014/main" id="{19CEFA14-215A-8049-9DD1-35338D0293D5}"/>
              </a:ext>
            </a:extLst>
          </p:cNvPr>
          <p:cNvSpPr txBox="1">
            <a:spLocks/>
          </p:cNvSpPr>
          <p:nvPr/>
        </p:nvSpPr>
        <p:spPr>
          <a:xfrm>
            <a:off x="1005620" y="5696662"/>
            <a:ext cx="5082028"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chemeClr val="accent5">
                    <a:lumMod val="75000"/>
                  </a:schemeClr>
                </a:solidFill>
              </a:rPr>
              <a:t>Auto-regressive</a:t>
            </a:r>
          </a:p>
        </p:txBody>
      </p:sp>
      <p:sp>
        <p:nvSpPr>
          <p:cNvPr id="202" name="Title 1">
            <a:extLst>
              <a:ext uri="{FF2B5EF4-FFF2-40B4-BE49-F238E27FC236}">
                <a16:creationId xmlns:a16="http://schemas.microsoft.com/office/drawing/2014/main" id="{29BF6FB6-6D3A-534C-8FEE-5CF958B2B02A}"/>
              </a:ext>
            </a:extLst>
          </p:cNvPr>
          <p:cNvSpPr txBox="1">
            <a:spLocks/>
          </p:cNvSpPr>
          <p:nvPr/>
        </p:nvSpPr>
        <p:spPr>
          <a:xfrm>
            <a:off x="7429557" y="5726121"/>
            <a:ext cx="4343664"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chemeClr val="accent5">
                    <a:lumMod val="75000"/>
                  </a:schemeClr>
                </a:solidFill>
              </a:rPr>
              <a:t>Non-Auto-regressive</a:t>
            </a:r>
          </a:p>
        </p:txBody>
      </p:sp>
    </p:spTree>
    <p:extLst>
      <p:ext uri="{BB962C8B-B14F-4D97-AF65-F5344CB8AC3E}">
        <p14:creationId xmlns:p14="http://schemas.microsoft.com/office/powerpoint/2010/main" val="201950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941733" y="1326545"/>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210" name="Title 1">
            <a:extLst>
              <a:ext uri="{FF2B5EF4-FFF2-40B4-BE49-F238E27FC236}">
                <a16:creationId xmlns:a16="http://schemas.microsoft.com/office/drawing/2014/main" id="{5C9C63C4-03C4-8F40-9F07-7DC03DB5EAA9}"/>
              </a:ext>
            </a:extLst>
          </p:cNvPr>
          <p:cNvSpPr txBox="1">
            <a:spLocks/>
          </p:cNvSpPr>
          <p:nvPr/>
        </p:nvSpPr>
        <p:spPr>
          <a:xfrm>
            <a:off x="6913981" y="2283519"/>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2435629" y="4415122"/>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2527302" y="3666333"/>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2527301" y="2934184"/>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07" name="Rounded Rectangle 106">
            <a:extLst>
              <a:ext uri="{FF2B5EF4-FFF2-40B4-BE49-F238E27FC236}">
                <a16:creationId xmlns:a16="http://schemas.microsoft.com/office/drawing/2014/main" id="{4D37BFD3-65FB-2444-98D1-5816594A3E3E}"/>
              </a:ext>
            </a:extLst>
          </p:cNvPr>
          <p:cNvSpPr/>
          <p:nvPr/>
        </p:nvSpPr>
        <p:spPr>
          <a:xfrm>
            <a:off x="4503004" y="443859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E5D9789-623A-894F-BFBE-9137B277D649}"/>
              </a:ext>
            </a:extLst>
          </p:cNvPr>
          <p:cNvSpPr/>
          <p:nvPr/>
        </p:nvSpPr>
        <p:spPr>
          <a:xfrm>
            <a:off x="4560110"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A7C3B53-7F0E-2D4B-95AD-20891C7BD59A}"/>
              </a:ext>
            </a:extLst>
          </p:cNvPr>
          <p:cNvSpPr/>
          <p:nvPr/>
        </p:nvSpPr>
        <p:spPr>
          <a:xfrm>
            <a:off x="469432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A39531-C734-BE44-8AD1-0DE84059CDCB}"/>
              </a:ext>
            </a:extLst>
          </p:cNvPr>
          <p:cNvSpPr/>
          <p:nvPr/>
        </p:nvSpPr>
        <p:spPr>
          <a:xfrm>
            <a:off x="482853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331B755-5505-B64F-A687-9415D56A551F}"/>
              </a:ext>
            </a:extLst>
          </p:cNvPr>
          <p:cNvSpPr/>
          <p:nvPr/>
        </p:nvSpPr>
        <p:spPr>
          <a:xfrm>
            <a:off x="4965799"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CA08CBE1-9572-454E-A421-0DC2F53BFC16}"/>
              </a:ext>
            </a:extLst>
          </p:cNvPr>
          <p:cNvSpPr/>
          <p:nvPr/>
        </p:nvSpPr>
        <p:spPr>
          <a:xfrm>
            <a:off x="4439701" y="369188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1C5B7AC-2CFC-D647-A00D-E5BBAFB7DBA9}"/>
              </a:ext>
            </a:extLst>
          </p:cNvPr>
          <p:cNvSpPr/>
          <p:nvPr/>
        </p:nvSpPr>
        <p:spPr>
          <a:xfrm>
            <a:off x="448578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F05557B-83B6-DD42-92BE-981356C75085}"/>
              </a:ext>
            </a:extLst>
          </p:cNvPr>
          <p:cNvSpPr/>
          <p:nvPr/>
        </p:nvSpPr>
        <p:spPr>
          <a:xfrm>
            <a:off x="461999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86138CC-0686-2F48-8BAD-2D4F37D55F97}"/>
              </a:ext>
            </a:extLst>
          </p:cNvPr>
          <p:cNvSpPr/>
          <p:nvPr/>
        </p:nvSpPr>
        <p:spPr>
          <a:xfrm>
            <a:off x="475420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ABDF913-49ED-B944-BAEF-345BD785287B}"/>
              </a:ext>
            </a:extLst>
          </p:cNvPr>
          <p:cNvSpPr/>
          <p:nvPr/>
        </p:nvSpPr>
        <p:spPr>
          <a:xfrm>
            <a:off x="489147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A6E6DE1-480A-1C4A-AB1D-44CEB53EC43D}"/>
              </a:ext>
            </a:extLst>
          </p:cNvPr>
          <p:cNvSpPr/>
          <p:nvPr/>
        </p:nvSpPr>
        <p:spPr>
          <a:xfrm>
            <a:off x="5032078" y="372768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ight Arrow 124">
            <a:extLst>
              <a:ext uri="{FF2B5EF4-FFF2-40B4-BE49-F238E27FC236}">
                <a16:creationId xmlns:a16="http://schemas.microsoft.com/office/drawing/2014/main" id="{7C3D8FA4-EFA5-4144-B38C-BE0D47AA17F6}"/>
              </a:ext>
            </a:extLst>
          </p:cNvPr>
          <p:cNvSpPr/>
          <p:nvPr/>
        </p:nvSpPr>
        <p:spPr>
          <a:xfrm rot="16200000">
            <a:off x="4651793" y="330738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65EAE29E-4E3B-4345-A928-F8CED4908637}"/>
              </a:ext>
            </a:extLst>
          </p:cNvPr>
          <p:cNvSpPr/>
          <p:nvPr/>
        </p:nvSpPr>
        <p:spPr>
          <a:xfrm rot="16200000">
            <a:off x="4663543" y="406068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1B2DD89D-C4A5-0448-9D9B-D7BFA786EB54}"/>
                  </a:ext>
                </a:extLst>
              </p:cNvPr>
              <p:cNvSpPr txBox="1">
                <a:spLocks/>
              </p:cNvSpPr>
              <p:nvPr/>
            </p:nvSpPr>
            <p:spPr>
              <a:xfrm>
                <a:off x="4402765" y="401688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1B2DD89D-C4A5-0448-9D9B-D7BFA786EB54}"/>
                  </a:ext>
                </a:extLst>
              </p:cNvPr>
              <p:cNvSpPr txBox="1">
                <a:spLocks noRot="1" noChangeAspect="1" noMove="1" noResize="1" noEditPoints="1" noAdjustHandles="1" noChangeArrowheads="1" noChangeShapeType="1" noTextEdit="1"/>
              </p:cNvSpPr>
              <p:nvPr/>
            </p:nvSpPr>
            <p:spPr>
              <a:xfrm>
                <a:off x="4402765" y="4016889"/>
                <a:ext cx="382222" cy="324470"/>
              </a:xfrm>
              <a:prstGeom prst="rect">
                <a:avLst/>
              </a:prstGeom>
              <a:blipFill>
                <a:blip r:embed="rId2"/>
                <a:stretch>
                  <a:fillRect l="-3226" r="-2580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E0AB4B32-E183-7042-BF3D-60FD33917E4E}"/>
                  </a:ext>
                </a:extLst>
              </p:cNvPr>
              <p:cNvSpPr txBox="1">
                <a:spLocks/>
              </p:cNvSpPr>
              <p:nvPr/>
            </p:nvSpPr>
            <p:spPr>
              <a:xfrm>
                <a:off x="4406749" y="325727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E0AB4B32-E183-7042-BF3D-60FD33917E4E}"/>
                  </a:ext>
                </a:extLst>
              </p:cNvPr>
              <p:cNvSpPr txBox="1">
                <a:spLocks noRot="1" noChangeAspect="1" noMove="1" noResize="1" noEditPoints="1" noAdjustHandles="1" noChangeArrowheads="1" noChangeShapeType="1" noTextEdit="1"/>
              </p:cNvSpPr>
              <p:nvPr/>
            </p:nvSpPr>
            <p:spPr>
              <a:xfrm>
                <a:off x="4406749" y="3257279"/>
                <a:ext cx="382222" cy="324470"/>
              </a:xfrm>
              <a:prstGeom prst="rect">
                <a:avLst/>
              </a:prstGeom>
              <a:blipFill>
                <a:blip r:embed="rId3"/>
                <a:stretch>
                  <a:fillRect l="-3226" r="-3226" b="-44444"/>
                </a:stretch>
              </a:blipFill>
            </p:spPr>
            <p:txBody>
              <a:bodyPr/>
              <a:lstStyle/>
              <a:p>
                <a:r>
                  <a:rPr lang="en-US">
                    <a:noFill/>
                  </a:rPr>
                  <a:t> </a:t>
                </a:r>
              </a:p>
            </p:txBody>
          </p:sp>
        </mc:Fallback>
      </mc:AlternateContent>
      <p:sp>
        <p:nvSpPr>
          <p:cNvPr id="130" name="Rounded Rectangle 129">
            <a:extLst>
              <a:ext uri="{FF2B5EF4-FFF2-40B4-BE49-F238E27FC236}">
                <a16:creationId xmlns:a16="http://schemas.microsoft.com/office/drawing/2014/main" id="{C94F4F1D-5C28-8B41-9A01-1F887D4EEC76}"/>
              </a:ext>
            </a:extLst>
          </p:cNvPr>
          <p:cNvSpPr/>
          <p:nvPr/>
        </p:nvSpPr>
        <p:spPr>
          <a:xfrm>
            <a:off x="5692690" y="4456135"/>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20D3B3-CB5A-5F4E-9957-C2FF5A09926A}"/>
              </a:ext>
            </a:extLst>
          </p:cNvPr>
          <p:cNvSpPr/>
          <p:nvPr/>
        </p:nvSpPr>
        <p:spPr>
          <a:xfrm>
            <a:off x="5749796"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D53636E-726B-D841-811B-0C0FEF3E2DC0}"/>
              </a:ext>
            </a:extLst>
          </p:cNvPr>
          <p:cNvSpPr/>
          <p:nvPr/>
        </p:nvSpPr>
        <p:spPr>
          <a:xfrm>
            <a:off x="588400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98C6A7D-9C50-4F4D-8D31-EBE5625934FB}"/>
              </a:ext>
            </a:extLst>
          </p:cNvPr>
          <p:cNvSpPr/>
          <p:nvPr/>
        </p:nvSpPr>
        <p:spPr>
          <a:xfrm>
            <a:off x="6018218"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4BA87C5-1903-F648-BBDD-233A81E6E03B}"/>
              </a:ext>
            </a:extLst>
          </p:cNvPr>
          <p:cNvSpPr/>
          <p:nvPr/>
        </p:nvSpPr>
        <p:spPr>
          <a:xfrm>
            <a:off x="615548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FCB434C0-6EAD-1642-8041-5F87CDB171E5}"/>
              </a:ext>
            </a:extLst>
          </p:cNvPr>
          <p:cNvSpPr/>
          <p:nvPr/>
        </p:nvSpPr>
        <p:spPr>
          <a:xfrm>
            <a:off x="5629387" y="370942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D8B54DA-226C-784B-9D46-5F5A68A18E1E}"/>
              </a:ext>
            </a:extLst>
          </p:cNvPr>
          <p:cNvSpPr/>
          <p:nvPr/>
        </p:nvSpPr>
        <p:spPr>
          <a:xfrm>
            <a:off x="5675467"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C874DF7-5C73-354C-8294-68E69EFB4F30}"/>
              </a:ext>
            </a:extLst>
          </p:cNvPr>
          <p:cNvSpPr/>
          <p:nvPr/>
        </p:nvSpPr>
        <p:spPr>
          <a:xfrm>
            <a:off x="580967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2D75DA2-07D5-CA41-B352-8F998FE3A359}"/>
              </a:ext>
            </a:extLst>
          </p:cNvPr>
          <p:cNvSpPr/>
          <p:nvPr/>
        </p:nvSpPr>
        <p:spPr>
          <a:xfrm>
            <a:off x="594388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3D8BA81-FA73-3C40-BBEB-18B3DAF110E0}"/>
              </a:ext>
            </a:extLst>
          </p:cNvPr>
          <p:cNvSpPr/>
          <p:nvPr/>
        </p:nvSpPr>
        <p:spPr>
          <a:xfrm>
            <a:off x="6081156"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752B150-56FC-594C-A30E-1C0E581E83D0}"/>
              </a:ext>
            </a:extLst>
          </p:cNvPr>
          <p:cNvSpPr/>
          <p:nvPr/>
        </p:nvSpPr>
        <p:spPr>
          <a:xfrm>
            <a:off x="6221764" y="37452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a:extLst>
              <a:ext uri="{FF2B5EF4-FFF2-40B4-BE49-F238E27FC236}">
                <a16:creationId xmlns:a16="http://schemas.microsoft.com/office/drawing/2014/main" id="{15ED830C-D7E1-B540-9922-1995AE138340}"/>
              </a:ext>
            </a:extLst>
          </p:cNvPr>
          <p:cNvSpPr/>
          <p:nvPr/>
        </p:nvSpPr>
        <p:spPr>
          <a:xfrm rot="16200000">
            <a:off x="5841479" y="332492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F205D91-A2BE-C942-810D-CD2B0D9B84D8}"/>
              </a:ext>
            </a:extLst>
          </p:cNvPr>
          <p:cNvSpPr/>
          <p:nvPr/>
        </p:nvSpPr>
        <p:spPr>
          <a:xfrm rot="16200000">
            <a:off x="5853229" y="407822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A932CC80-A328-CA4A-A19F-532F6EA268AE}"/>
                  </a:ext>
                </a:extLst>
              </p:cNvPr>
              <p:cNvSpPr txBox="1">
                <a:spLocks/>
              </p:cNvSpPr>
              <p:nvPr/>
            </p:nvSpPr>
            <p:spPr>
              <a:xfrm>
                <a:off x="5592451" y="403442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A932CC80-A328-CA4A-A19F-532F6EA268AE}"/>
                  </a:ext>
                </a:extLst>
              </p:cNvPr>
              <p:cNvSpPr txBox="1">
                <a:spLocks noRot="1" noChangeAspect="1" noMove="1" noResize="1" noEditPoints="1" noAdjustHandles="1" noChangeArrowheads="1" noChangeShapeType="1" noTextEdit="1"/>
              </p:cNvSpPr>
              <p:nvPr/>
            </p:nvSpPr>
            <p:spPr>
              <a:xfrm>
                <a:off x="5592451" y="4034426"/>
                <a:ext cx="382222" cy="324470"/>
              </a:xfrm>
              <a:prstGeom prst="rect">
                <a:avLst/>
              </a:prstGeom>
              <a:blipFill>
                <a:blip r:embed="rId4"/>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Content Placeholder 2">
                <a:extLst>
                  <a:ext uri="{FF2B5EF4-FFF2-40B4-BE49-F238E27FC236}">
                    <a16:creationId xmlns:a16="http://schemas.microsoft.com/office/drawing/2014/main" id="{2C9F1A03-BAA3-CB46-AB7A-B0C6687152FC}"/>
                  </a:ext>
                </a:extLst>
              </p:cNvPr>
              <p:cNvSpPr txBox="1">
                <a:spLocks/>
              </p:cNvSpPr>
              <p:nvPr/>
            </p:nvSpPr>
            <p:spPr>
              <a:xfrm>
                <a:off x="5596435" y="327481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49" name="Content Placeholder 2">
                <a:extLst>
                  <a:ext uri="{FF2B5EF4-FFF2-40B4-BE49-F238E27FC236}">
                    <a16:creationId xmlns:a16="http://schemas.microsoft.com/office/drawing/2014/main" id="{2C9F1A03-BAA3-CB46-AB7A-B0C6687152FC}"/>
                  </a:ext>
                </a:extLst>
              </p:cNvPr>
              <p:cNvSpPr txBox="1">
                <a:spLocks noRot="1" noChangeAspect="1" noMove="1" noResize="1" noEditPoints="1" noAdjustHandles="1" noChangeArrowheads="1" noChangeShapeType="1" noTextEdit="1"/>
              </p:cNvSpPr>
              <p:nvPr/>
            </p:nvSpPr>
            <p:spPr>
              <a:xfrm>
                <a:off x="5596435" y="3274816"/>
                <a:ext cx="382222" cy="324470"/>
              </a:xfrm>
              <a:prstGeom prst="rect">
                <a:avLst/>
              </a:prstGeom>
              <a:blipFill>
                <a:blip r:embed="rId5"/>
                <a:stretch>
                  <a:fillRect l="-3226" r="-6452" b="-44444"/>
                </a:stretch>
              </a:blipFill>
            </p:spPr>
            <p:txBody>
              <a:bodyPr/>
              <a:lstStyle/>
              <a:p>
                <a:r>
                  <a:rPr lang="en-US">
                    <a:noFill/>
                  </a:rPr>
                  <a:t> </a:t>
                </a:r>
              </a:p>
            </p:txBody>
          </p:sp>
        </mc:Fallback>
      </mc:AlternateContent>
      <p:sp>
        <p:nvSpPr>
          <p:cNvPr id="150" name="Rounded Rectangle 149">
            <a:extLst>
              <a:ext uri="{FF2B5EF4-FFF2-40B4-BE49-F238E27FC236}">
                <a16:creationId xmlns:a16="http://schemas.microsoft.com/office/drawing/2014/main" id="{1ECB2172-015C-CC46-BB8B-D8A12795A193}"/>
              </a:ext>
            </a:extLst>
          </p:cNvPr>
          <p:cNvSpPr/>
          <p:nvPr/>
        </p:nvSpPr>
        <p:spPr>
          <a:xfrm>
            <a:off x="6932870" y="446671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59E965-FFF6-AF44-8933-D47826F7B655}"/>
              </a:ext>
            </a:extLst>
          </p:cNvPr>
          <p:cNvSpPr/>
          <p:nvPr/>
        </p:nvSpPr>
        <p:spPr>
          <a:xfrm>
            <a:off x="6989976"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1AFCD1-48DB-964A-BF7C-ADF6AEBA44C1}"/>
              </a:ext>
            </a:extLst>
          </p:cNvPr>
          <p:cNvSpPr/>
          <p:nvPr/>
        </p:nvSpPr>
        <p:spPr>
          <a:xfrm>
            <a:off x="712418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04BFD07-BBED-4144-B529-706573A05AAA}"/>
              </a:ext>
            </a:extLst>
          </p:cNvPr>
          <p:cNvSpPr/>
          <p:nvPr/>
        </p:nvSpPr>
        <p:spPr>
          <a:xfrm>
            <a:off x="725839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00C2717-56E0-F64A-8415-528AC2FFCE6A}"/>
              </a:ext>
            </a:extLst>
          </p:cNvPr>
          <p:cNvSpPr/>
          <p:nvPr/>
        </p:nvSpPr>
        <p:spPr>
          <a:xfrm>
            <a:off x="7395665"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3B9F3C17-51D8-1242-8A13-93F899B5D30A}"/>
              </a:ext>
            </a:extLst>
          </p:cNvPr>
          <p:cNvSpPr/>
          <p:nvPr/>
        </p:nvSpPr>
        <p:spPr>
          <a:xfrm>
            <a:off x="6869566" y="372000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B58DBF9-F14F-6844-AA6E-414CCF71E63E}"/>
              </a:ext>
            </a:extLst>
          </p:cNvPr>
          <p:cNvSpPr/>
          <p:nvPr/>
        </p:nvSpPr>
        <p:spPr>
          <a:xfrm>
            <a:off x="691564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6CC8D9A-151E-104A-965D-C8BF39C27288}"/>
              </a:ext>
            </a:extLst>
          </p:cNvPr>
          <p:cNvSpPr/>
          <p:nvPr/>
        </p:nvSpPr>
        <p:spPr>
          <a:xfrm>
            <a:off x="704985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0286719-6809-CF4C-9B2E-2C10064BF3BB}"/>
              </a:ext>
            </a:extLst>
          </p:cNvPr>
          <p:cNvSpPr/>
          <p:nvPr/>
        </p:nvSpPr>
        <p:spPr>
          <a:xfrm>
            <a:off x="7184067"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A76D1BD-DDCD-D246-B115-58F961F1E0D5}"/>
              </a:ext>
            </a:extLst>
          </p:cNvPr>
          <p:cNvSpPr/>
          <p:nvPr/>
        </p:nvSpPr>
        <p:spPr>
          <a:xfrm>
            <a:off x="7321335"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DCE58A-3AB9-DA4E-B011-DCC45FF6BDD0}"/>
              </a:ext>
            </a:extLst>
          </p:cNvPr>
          <p:cNvSpPr/>
          <p:nvPr/>
        </p:nvSpPr>
        <p:spPr>
          <a:xfrm>
            <a:off x="7461943" y="37557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9A66D07F-82EF-9C48-80AA-67246C91B0AC}"/>
              </a:ext>
            </a:extLst>
          </p:cNvPr>
          <p:cNvSpPr/>
          <p:nvPr/>
        </p:nvSpPr>
        <p:spPr>
          <a:xfrm rot="16200000">
            <a:off x="7081659" y="333550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ight Arrow 167">
            <a:extLst>
              <a:ext uri="{FF2B5EF4-FFF2-40B4-BE49-F238E27FC236}">
                <a16:creationId xmlns:a16="http://schemas.microsoft.com/office/drawing/2014/main" id="{21200ABD-CC10-F64C-B79D-D7EA5300F954}"/>
              </a:ext>
            </a:extLst>
          </p:cNvPr>
          <p:cNvSpPr/>
          <p:nvPr/>
        </p:nvSpPr>
        <p:spPr>
          <a:xfrm rot="16200000">
            <a:off x="7093408" y="40888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Content Placeholder 2">
                <a:extLst>
                  <a:ext uri="{FF2B5EF4-FFF2-40B4-BE49-F238E27FC236}">
                    <a16:creationId xmlns:a16="http://schemas.microsoft.com/office/drawing/2014/main" id="{1AEEF88D-EA57-A240-A794-5A09A5F45F24}"/>
                  </a:ext>
                </a:extLst>
              </p:cNvPr>
              <p:cNvSpPr txBox="1">
                <a:spLocks/>
              </p:cNvSpPr>
              <p:nvPr/>
            </p:nvSpPr>
            <p:spPr>
              <a:xfrm>
                <a:off x="6832631" y="40450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9" name="Content Placeholder 2">
                <a:extLst>
                  <a:ext uri="{FF2B5EF4-FFF2-40B4-BE49-F238E27FC236}">
                    <a16:creationId xmlns:a16="http://schemas.microsoft.com/office/drawing/2014/main" id="{1AEEF88D-EA57-A240-A794-5A09A5F45F24}"/>
                  </a:ext>
                </a:extLst>
              </p:cNvPr>
              <p:cNvSpPr txBox="1">
                <a:spLocks noRot="1" noChangeAspect="1" noMove="1" noResize="1" noEditPoints="1" noAdjustHandles="1" noChangeArrowheads="1" noChangeShapeType="1" noTextEdit="1"/>
              </p:cNvSpPr>
              <p:nvPr/>
            </p:nvSpPr>
            <p:spPr>
              <a:xfrm>
                <a:off x="6832631" y="4045005"/>
                <a:ext cx="382222" cy="324470"/>
              </a:xfrm>
              <a:prstGeom prst="rect">
                <a:avLst/>
              </a:prstGeom>
              <a:blipFill>
                <a:blip r:embed="rId6"/>
                <a:stretch>
                  <a:fillRect l="-3226" r="-22581"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Content Placeholder 2">
                <a:extLst>
                  <a:ext uri="{FF2B5EF4-FFF2-40B4-BE49-F238E27FC236}">
                    <a16:creationId xmlns:a16="http://schemas.microsoft.com/office/drawing/2014/main" id="{68906398-6E6D-5848-B4EB-CFC31F28FA18}"/>
                  </a:ext>
                </a:extLst>
              </p:cNvPr>
              <p:cNvSpPr txBox="1">
                <a:spLocks/>
              </p:cNvSpPr>
              <p:nvPr/>
            </p:nvSpPr>
            <p:spPr>
              <a:xfrm>
                <a:off x="6836614" y="32853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70" name="Content Placeholder 2">
                <a:extLst>
                  <a:ext uri="{FF2B5EF4-FFF2-40B4-BE49-F238E27FC236}">
                    <a16:creationId xmlns:a16="http://schemas.microsoft.com/office/drawing/2014/main" id="{68906398-6E6D-5848-B4EB-CFC31F28FA18}"/>
                  </a:ext>
                </a:extLst>
              </p:cNvPr>
              <p:cNvSpPr txBox="1">
                <a:spLocks noRot="1" noChangeAspect="1" noMove="1" noResize="1" noEditPoints="1" noAdjustHandles="1" noChangeArrowheads="1" noChangeShapeType="1" noTextEdit="1"/>
              </p:cNvSpPr>
              <p:nvPr/>
            </p:nvSpPr>
            <p:spPr>
              <a:xfrm>
                <a:off x="6836614" y="3285394"/>
                <a:ext cx="382222" cy="324470"/>
              </a:xfrm>
              <a:prstGeom prst="rect">
                <a:avLst/>
              </a:prstGeom>
              <a:blipFill>
                <a:blip r:embed="rId7"/>
                <a:stretch>
                  <a:fillRect l="-3226" r="-6452" b="-44444"/>
                </a:stretch>
              </a:blipFill>
            </p:spPr>
            <p:txBody>
              <a:bodyPr/>
              <a:lstStyle/>
              <a:p>
                <a:r>
                  <a:rPr lang="en-US">
                    <a:noFill/>
                  </a:rPr>
                  <a:t> </a:t>
                </a:r>
              </a:p>
            </p:txBody>
          </p:sp>
        </mc:Fallback>
      </mc:AlternateContent>
      <p:sp>
        <p:nvSpPr>
          <p:cNvPr id="171" name="Rounded Rectangle 170">
            <a:extLst>
              <a:ext uri="{FF2B5EF4-FFF2-40B4-BE49-F238E27FC236}">
                <a16:creationId xmlns:a16="http://schemas.microsoft.com/office/drawing/2014/main" id="{9AEE1825-C055-7346-892B-0FF0F8E8F26D}"/>
              </a:ext>
            </a:extLst>
          </p:cNvPr>
          <p:cNvSpPr/>
          <p:nvPr/>
        </p:nvSpPr>
        <p:spPr>
          <a:xfrm>
            <a:off x="8186914" y="447250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4AF2FFD-642A-004F-8FBB-42622B6CE913}"/>
              </a:ext>
            </a:extLst>
          </p:cNvPr>
          <p:cNvSpPr/>
          <p:nvPr/>
        </p:nvSpPr>
        <p:spPr>
          <a:xfrm>
            <a:off x="824402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88149BB-FE12-E742-9C59-E3B4AE20E0FE}"/>
              </a:ext>
            </a:extLst>
          </p:cNvPr>
          <p:cNvSpPr/>
          <p:nvPr/>
        </p:nvSpPr>
        <p:spPr>
          <a:xfrm>
            <a:off x="837823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085B5D0-D9DA-834A-ACFE-A433E36CB989}"/>
              </a:ext>
            </a:extLst>
          </p:cNvPr>
          <p:cNvSpPr/>
          <p:nvPr/>
        </p:nvSpPr>
        <p:spPr>
          <a:xfrm>
            <a:off x="8512441"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1EE873D1-55AD-2B44-A539-54BA5EE09ED6}"/>
              </a:ext>
            </a:extLst>
          </p:cNvPr>
          <p:cNvSpPr/>
          <p:nvPr/>
        </p:nvSpPr>
        <p:spPr>
          <a:xfrm>
            <a:off x="8649709"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7220D50-40BE-1347-ABA6-1E554895086E}"/>
              </a:ext>
            </a:extLst>
          </p:cNvPr>
          <p:cNvSpPr/>
          <p:nvPr/>
        </p:nvSpPr>
        <p:spPr>
          <a:xfrm>
            <a:off x="824402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25E0D3E-CB5A-F745-A277-7BF63940EDBE}"/>
              </a:ext>
            </a:extLst>
          </p:cNvPr>
          <p:cNvSpPr/>
          <p:nvPr/>
        </p:nvSpPr>
        <p:spPr>
          <a:xfrm>
            <a:off x="837823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40199BC-7367-7446-9972-4CC9AC735922}"/>
              </a:ext>
            </a:extLst>
          </p:cNvPr>
          <p:cNvSpPr/>
          <p:nvPr/>
        </p:nvSpPr>
        <p:spPr>
          <a:xfrm>
            <a:off x="8512441"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CBF7A39-13C1-4F49-93F9-8A380C0FB81C}"/>
              </a:ext>
            </a:extLst>
          </p:cNvPr>
          <p:cNvSpPr/>
          <p:nvPr/>
        </p:nvSpPr>
        <p:spPr>
          <a:xfrm>
            <a:off x="8649709"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ECC1DED3-6549-D94E-8CBE-B1D927F4394A}"/>
              </a:ext>
            </a:extLst>
          </p:cNvPr>
          <p:cNvSpPr/>
          <p:nvPr/>
        </p:nvSpPr>
        <p:spPr>
          <a:xfrm>
            <a:off x="8123611" y="372579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E39EBF-4129-A44E-82A4-A0927070B5AD}"/>
              </a:ext>
            </a:extLst>
          </p:cNvPr>
          <p:cNvSpPr/>
          <p:nvPr/>
        </p:nvSpPr>
        <p:spPr>
          <a:xfrm>
            <a:off x="816969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DD6F5B9-67E4-404B-9967-1D6D1BF347CB}"/>
              </a:ext>
            </a:extLst>
          </p:cNvPr>
          <p:cNvSpPr/>
          <p:nvPr/>
        </p:nvSpPr>
        <p:spPr>
          <a:xfrm>
            <a:off x="830390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A8DC5D5-F48E-B94D-8199-4518C28DF38B}"/>
              </a:ext>
            </a:extLst>
          </p:cNvPr>
          <p:cNvSpPr/>
          <p:nvPr/>
        </p:nvSpPr>
        <p:spPr>
          <a:xfrm>
            <a:off x="8438112"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3B0DA69-5B18-C54E-BDEA-D58CAF7DBE41}"/>
              </a:ext>
            </a:extLst>
          </p:cNvPr>
          <p:cNvSpPr/>
          <p:nvPr/>
        </p:nvSpPr>
        <p:spPr>
          <a:xfrm>
            <a:off x="8575380"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59A9D3F4-8278-FB42-B0E9-C45B60CE1B98}"/>
              </a:ext>
            </a:extLst>
          </p:cNvPr>
          <p:cNvSpPr/>
          <p:nvPr/>
        </p:nvSpPr>
        <p:spPr>
          <a:xfrm>
            <a:off x="8715988" y="376158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A0B4FA85-362D-2448-BD85-FCBBDF544275}"/>
              </a:ext>
            </a:extLst>
          </p:cNvPr>
          <p:cNvSpPr/>
          <p:nvPr/>
        </p:nvSpPr>
        <p:spPr>
          <a:xfrm>
            <a:off x="8197318" y="299154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ight Arrow 210">
            <a:extLst>
              <a:ext uri="{FF2B5EF4-FFF2-40B4-BE49-F238E27FC236}">
                <a16:creationId xmlns:a16="http://schemas.microsoft.com/office/drawing/2014/main" id="{02B00693-6C44-3741-AE52-327750C9FD5C}"/>
              </a:ext>
            </a:extLst>
          </p:cNvPr>
          <p:cNvSpPr/>
          <p:nvPr/>
        </p:nvSpPr>
        <p:spPr>
          <a:xfrm rot="16200000">
            <a:off x="8335702" y="334128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ight Arrow 211">
            <a:extLst>
              <a:ext uri="{FF2B5EF4-FFF2-40B4-BE49-F238E27FC236}">
                <a16:creationId xmlns:a16="http://schemas.microsoft.com/office/drawing/2014/main" id="{BFBADDED-61EB-AE40-A7B4-18297CFCC833}"/>
              </a:ext>
            </a:extLst>
          </p:cNvPr>
          <p:cNvSpPr/>
          <p:nvPr/>
        </p:nvSpPr>
        <p:spPr>
          <a:xfrm rot="16200000">
            <a:off x="8347453" y="409458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4AE919F9-A5B3-EF46-B9D7-199323C7BF13}"/>
                  </a:ext>
                </a:extLst>
              </p:cNvPr>
              <p:cNvSpPr txBox="1">
                <a:spLocks/>
              </p:cNvSpPr>
              <p:nvPr/>
            </p:nvSpPr>
            <p:spPr>
              <a:xfrm>
                <a:off x="8086675" y="405079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3" name="Content Placeholder 2">
                <a:extLst>
                  <a:ext uri="{FF2B5EF4-FFF2-40B4-BE49-F238E27FC236}">
                    <a16:creationId xmlns:a16="http://schemas.microsoft.com/office/drawing/2014/main" id="{4AE919F9-A5B3-EF46-B9D7-199323C7BF13}"/>
                  </a:ext>
                </a:extLst>
              </p:cNvPr>
              <p:cNvSpPr txBox="1">
                <a:spLocks noRot="1" noChangeAspect="1" noMove="1" noResize="1" noEditPoints="1" noAdjustHandles="1" noChangeArrowheads="1" noChangeShapeType="1" noTextEdit="1"/>
              </p:cNvSpPr>
              <p:nvPr/>
            </p:nvSpPr>
            <p:spPr>
              <a:xfrm>
                <a:off x="8086675" y="4050792"/>
                <a:ext cx="382222" cy="324470"/>
              </a:xfrm>
              <a:prstGeom prst="rect">
                <a:avLst/>
              </a:prstGeom>
              <a:blipFill>
                <a:blip r:embed="rId8"/>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Content Placeholder 2">
                <a:extLst>
                  <a:ext uri="{FF2B5EF4-FFF2-40B4-BE49-F238E27FC236}">
                    <a16:creationId xmlns:a16="http://schemas.microsoft.com/office/drawing/2014/main" id="{D4EEFB27-6A70-3047-973A-08E0CC1EF57A}"/>
                  </a:ext>
                </a:extLst>
              </p:cNvPr>
              <p:cNvSpPr txBox="1">
                <a:spLocks/>
              </p:cNvSpPr>
              <p:nvPr/>
            </p:nvSpPr>
            <p:spPr>
              <a:xfrm>
                <a:off x="8090659" y="32911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4" name="Content Placeholder 2">
                <a:extLst>
                  <a:ext uri="{FF2B5EF4-FFF2-40B4-BE49-F238E27FC236}">
                    <a16:creationId xmlns:a16="http://schemas.microsoft.com/office/drawing/2014/main" id="{D4EEFB27-6A70-3047-973A-08E0CC1EF57A}"/>
                  </a:ext>
                </a:extLst>
              </p:cNvPr>
              <p:cNvSpPr txBox="1">
                <a:spLocks noRot="1" noChangeAspect="1" noMove="1" noResize="1" noEditPoints="1" noAdjustHandles="1" noChangeArrowheads="1" noChangeShapeType="1" noTextEdit="1"/>
              </p:cNvSpPr>
              <p:nvPr/>
            </p:nvSpPr>
            <p:spPr>
              <a:xfrm>
                <a:off x="8090659" y="3291182"/>
                <a:ext cx="382222" cy="324470"/>
              </a:xfrm>
              <a:prstGeom prst="rect">
                <a:avLst/>
              </a:prstGeom>
              <a:blipFill>
                <a:blip r:embed="rId9"/>
                <a:stretch>
                  <a:fillRect r="-625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997FC16A-1BE7-6349-9867-1D0AC12E115D}"/>
                  </a:ext>
                </a:extLst>
              </p:cNvPr>
              <p:cNvSpPr txBox="1">
                <a:spLocks/>
              </p:cNvSpPr>
              <p:nvPr/>
            </p:nvSpPr>
            <p:spPr>
              <a:xfrm>
                <a:off x="8138150" y="2537664"/>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997FC16A-1BE7-6349-9867-1D0AC12E115D}"/>
                  </a:ext>
                </a:extLst>
              </p:cNvPr>
              <p:cNvSpPr txBox="1">
                <a:spLocks noRot="1" noChangeAspect="1" noMove="1" noResize="1" noEditPoints="1" noAdjustHandles="1" noChangeArrowheads="1" noChangeShapeType="1" noTextEdit="1"/>
              </p:cNvSpPr>
              <p:nvPr/>
            </p:nvSpPr>
            <p:spPr>
              <a:xfrm>
                <a:off x="8138150" y="2537664"/>
                <a:ext cx="859325" cy="324470"/>
              </a:xfrm>
              <a:prstGeom prst="rect">
                <a:avLst/>
              </a:prstGeom>
              <a:blipFill>
                <a:blip r:embed="rId10"/>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392BE404-2426-F043-A95F-51556A39E824}"/>
                  </a:ext>
                </a:extLst>
              </p:cNvPr>
              <p:cNvSpPr txBox="1">
                <a:spLocks/>
              </p:cNvSpPr>
              <p:nvPr/>
            </p:nvSpPr>
            <p:spPr>
              <a:xfrm>
                <a:off x="4707512"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392BE404-2426-F043-A95F-51556A39E824}"/>
                  </a:ext>
                </a:extLst>
              </p:cNvPr>
              <p:cNvSpPr txBox="1">
                <a:spLocks noRot="1" noChangeAspect="1" noMove="1" noResize="1" noEditPoints="1" noAdjustHandles="1" noChangeArrowheads="1" noChangeShapeType="1" noTextEdit="1"/>
              </p:cNvSpPr>
              <p:nvPr/>
            </p:nvSpPr>
            <p:spPr>
              <a:xfrm>
                <a:off x="4707512" y="4725214"/>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Content Placeholder 2">
                <a:extLst>
                  <a:ext uri="{FF2B5EF4-FFF2-40B4-BE49-F238E27FC236}">
                    <a16:creationId xmlns:a16="http://schemas.microsoft.com/office/drawing/2014/main" id="{BE364215-5B2A-ED48-A9A7-21F3FA38EBCE}"/>
                  </a:ext>
                </a:extLst>
              </p:cNvPr>
              <p:cNvSpPr txBox="1">
                <a:spLocks/>
              </p:cNvSpPr>
              <p:nvPr/>
            </p:nvSpPr>
            <p:spPr>
              <a:xfrm>
                <a:off x="5954072" y="471889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9" name="Content Placeholder 2">
                <a:extLst>
                  <a:ext uri="{FF2B5EF4-FFF2-40B4-BE49-F238E27FC236}">
                    <a16:creationId xmlns:a16="http://schemas.microsoft.com/office/drawing/2014/main" id="{BE364215-5B2A-ED48-A9A7-21F3FA38EBCE}"/>
                  </a:ext>
                </a:extLst>
              </p:cNvPr>
              <p:cNvSpPr txBox="1">
                <a:spLocks noRot="1" noChangeAspect="1" noMove="1" noResize="1" noEditPoints="1" noAdjustHandles="1" noChangeArrowheads="1" noChangeShapeType="1" noTextEdit="1"/>
              </p:cNvSpPr>
              <p:nvPr/>
            </p:nvSpPr>
            <p:spPr>
              <a:xfrm>
                <a:off x="5954072" y="4718894"/>
                <a:ext cx="254169" cy="324470"/>
              </a:xfrm>
              <a:prstGeom prst="rect">
                <a:avLst/>
              </a:prstGeom>
              <a:blipFill>
                <a:blip r:embed="rId12"/>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Content Placeholder 2">
                <a:extLst>
                  <a:ext uri="{FF2B5EF4-FFF2-40B4-BE49-F238E27FC236}">
                    <a16:creationId xmlns:a16="http://schemas.microsoft.com/office/drawing/2014/main" id="{DA69C2FF-D0E0-754D-A3B9-AC164B748AF6}"/>
                  </a:ext>
                </a:extLst>
              </p:cNvPr>
              <p:cNvSpPr txBox="1">
                <a:spLocks/>
              </p:cNvSpPr>
              <p:nvPr/>
            </p:nvSpPr>
            <p:spPr>
              <a:xfrm>
                <a:off x="7157582" y="4710981"/>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0" name="Content Placeholder 2">
                <a:extLst>
                  <a:ext uri="{FF2B5EF4-FFF2-40B4-BE49-F238E27FC236}">
                    <a16:creationId xmlns:a16="http://schemas.microsoft.com/office/drawing/2014/main" id="{DA69C2FF-D0E0-754D-A3B9-AC164B748AF6}"/>
                  </a:ext>
                </a:extLst>
              </p:cNvPr>
              <p:cNvSpPr txBox="1">
                <a:spLocks noRot="1" noChangeAspect="1" noMove="1" noResize="1" noEditPoints="1" noAdjustHandles="1" noChangeArrowheads="1" noChangeShapeType="1" noTextEdit="1"/>
              </p:cNvSpPr>
              <p:nvPr/>
            </p:nvSpPr>
            <p:spPr>
              <a:xfrm>
                <a:off x="7157582" y="4710981"/>
                <a:ext cx="254169" cy="324470"/>
              </a:xfrm>
              <a:prstGeom prst="rect">
                <a:avLst/>
              </a:prstGeom>
              <a:blipFill>
                <a:blip r:embed="rId13"/>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Content Placeholder 2">
                <a:extLst>
                  <a:ext uri="{FF2B5EF4-FFF2-40B4-BE49-F238E27FC236}">
                    <a16:creationId xmlns:a16="http://schemas.microsoft.com/office/drawing/2014/main" id="{ED1A6C34-5F4C-1F49-9EF1-432694904E80}"/>
                  </a:ext>
                </a:extLst>
              </p:cNvPr>
              <p:cNvSpPr txBox="1">
                <a:spLocks/>
              </p:cNvSpPr>
              <p:nvPr/>
            </p:nvSpPr>
            <p:spPr>
              <a:xfrm>
                <a:off x="8431954"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1" name="Content Placeholder 2">
                <a:extLst>
                  <a:ext uri="{FF2B5EF4-FFF2-40B4-BE49-F238E27FC236}">
                    <a16:creationId xmlns:a16="http://schemas.microsoft.com/office/drawing/2014/main" id="{ED1A6C34-5F4C-1F49-9EF1-432694904E80}"/>
                  </a:ext>
                </a:extLst>
              </p:cNvPr>
              <p:cNvSpPr txBox="1">
                <a:spLocks noRot="1" noChangeAspect="1" noMove="1" noResize="1" noEditPoints="1" noAdjustHandles="1" noChangeArrowheads="1" noChangeShapeType="1" noTextEdit="1"/>
              </p:cNvSpPr>
              <p:nvPr/>
            </p:nvSpPr>
            <p:spPr>
              <a:xfrm>
                <a:off x="8431954" y="4725214"/>
                <a:ext cx="254169" cy="324470"/>
              </a:xfrm>
              <a:prstGeom prst="rect">
                <a:avLst/>
              </a:prstGeom>
              <a:blipFill>
                <a:blip r:embed="rId14"/>
                <a:stretch>
                  <a:fillRect r="-76190" b="-57692"/>
                </a:stretch>
              </a:blipFill>
            </p:spPr>
            <p:txBody>
              <a:bodyPr/>
              <a:lstStyle/>
              <a:p>
                <a:r>
                  <a:rPr lang="en-US">
                    <a:noFill/>
                  </a:rPr>
                  <a:t> </a:t>
                </a:r>
              </a:p>
            </p:txBody>
          </p:sp>
        </mc:Fallback>
      </mc:AlternateContent>
      <p:sp>
        <p:nvSpPr>
          <p:cNvPr id="222" name="Right Arrow 221">
            <a:extLst>
              <a:ext uri="{FF2B5EF4-FFF2-40B4-BE49-F238E27FC236}">
                <a16:creationId xmlns:a16="http://schemas.microsoft.com/office/drawing/2014/main" id="{EA94728A-8BBC-7B4B-9B76-9016E40C3C17}"/>
              </a:ext>
            </a:extLst>
          </p:cNvPr>
          <p:cNvSpPr/>
          <p:nvPr/>
        </p:nvSpPr>
        <p:spPr>
          <a:xfrm>
            <a:off x="5260950" y="368552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3" name="Content Placeholder 2">
                <a:extLst>
                  <a:ext uri="{FF2B5EF4-FFF2-40B4-BE49-F238E27FC236}">
                    <a16:creationId xmlns:a16="http://schemas.microsoft.com/office/drawing/2014/main" id="{6047773B-AEAE-D14A-A801-357A16F0FD14}"/>
                  </a:ext>
                </a:extLst>
              </p:cNvPr>
              <p:cNvSpPr txBox="1">
                <a:spLocks/>
              </p:cNvSpPr>
              <p:nvPr/>
            </p:nvSpPr>
            <p:spPr>
              <a:xfrm>
                <a:off x="5187979" y="338876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3" name="Content Placeholder 2">
                <a:extLst>
                  <a:ext uri="{FF2B5EF4-FFF2-40B4-BE49-F238E27FC236}">
                    <a16:creationId xmlns:a16="http://schemas.microsoft.com/office/drawing/2014/main" id="{6047773B-AEAE-D14A-A801-357A16F0FD14}"/>
                  </a:ext>
                </a:extLst>
              </p:cNvPr>
              <p:cNvSpPr txBox="1">
                <a:spLocks noRot="1" noChangeAspect="1" noMove="1" noResize="1" noEditPoints="1" noAdjustHandles="1" noChangeArrowheads="1" noChangeShapeType="1" noTextEdit="1"/>
              </p:cNvSpPr>
              <p:nvPr/>
            </p:nvSpPr>
            <p:spPr>
              <a:xfrm>
                <a:off x="5187979" y="3388760"/>
                <a:ext cx="382222" cy="324470"/>
              </a:xfrm>
              <a:prstGeom prst="rect">
                <a:avLst/>
              </a:prstGeom>
              <a:blipFill>
                <a:blip r:embed="rId15"/>
                <a:stretch>
                  <a:fillRect l="-3226" b="-44444"/>
                </a:stretch>
              </a:blipFill>
            </p:spPr>
            <p:txBody>
              <a:bodyPr/>
              <a:lstStyle/>
              <a:p>
                <a:r>
                  <a:rPr lang="en-US">
                    <a:noFill/>
                  </a:rPr>
                  <a:t> </a:t>
                </a:r>
              </a:p>
            </p:txBody>
          </p:sp>
        </mc:Fallback>
      </mc:AlternateContent>
      <p:sp>
        <p:nvSpPr>
          <p:cNvPr id="224" name="Right Arrow 223">
            <a:extLst>
              <a:ext uri="{FF2B5EF4-FFF2-40B4-BE49-F238E27FC236}">
                <a16:creationId xmlns:a16="http://schemas.microsoft.com/office/drawing/2014/main" id="{DFD81BCD-6EB4-784F-AFB7-8F14A9C1F231}"/>
              </a:ext>
            </a:extLst>
          </p:cNvPr>
          <p:cNvSpPr/>
          <p:nvPr/>
        </p:nvSpPr>
        <p:spPr>
          <a:xfrm>
            <a:off x="6459166" y="371207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Content Placeholder 2">
                <a:extLst>
                  <a:ext uri="{FF2B5EF4-FFF2-40B4-BE49-F238E27FC236}">
                    <a16:creationId xmlns:a16="http://schemas.microsoft.com/office/drawing/2014/main" id="{5883541A-A7AB-7746-AD83-BA9EEC67B720}"/>
                  </a:ext>
                </a:extLst>
              </p:cNvPr>
              <p:cNvSpPr txBox="1">
                <a:spLocks/>
              </p:cNvSpPr>
              <p:nvPr/>
            </p:nvSpPr>
            <p:spPr>
              <a:xfrm>
                <a:off x="6386196" y="34153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5" name="Content Placeholder 2">
                <a:extLst>
                  <a:ext uri="{FF2B5EF4-FFF2-40B4-BE49-F238E27FC236}">
                    <a16:creationId xmlns:a16="http://schemas.microsoft.com/office/drawing/2014/main" id="{5883541A-A7AB-7746-AD83-BA9EEC67B720}"/>
                  </a:ext>
                </a:extLst>
              </p:cNvPr>
              <p:cNvSpPr txBox="1">
                <a:spLocks noRot="1" noChangeAspect="1" noMove="1" noResize="1" noEditPoints="1" noAdjustHandles="1" noChangeArrowheads="1" noChangeShapeType="1" noTextEdit="1"/>
              </p:cNvSpPr>
              <p:nvPr/>
            </p:nvSpPr>
            <p:spPr>
              <a:xfrm>
                <a:off x="6386196" y="3415307"/>
                <a:ext cx="382222" cy="324470"/>
              </a:xfrm>
              <a:prstGeom prst="rect">
                <a:avLst/>
              </a:prstGeom>
              <a:blipFill>
                <a:blip r:embed="rId16"/>
                <a:stretch>
                  <a:fillRect l="-6667" r="-3333" b="-44444"/>
                </a:stretch>
              </a:blipFill>
            </p:spPr>
            <p:txBody>
              <a:bodyPr/>
              <a:lstStyle/>
              <a:p>
                <a:r>
                  <a:rPr lang="en-US">
                    <a:noFill/>
                  </a:rPr>
                  <a:t> </a:t>
                </a:r>
              </a:p>
            </p:txBody>
          </p:sp>
        </mc:Fallback>
      </mc:AlternateContent>
      <p:sp>
        <p:nvSpPr>
          <p:cNvPr id="226" name="Right Arrow 225">
            <a:extLst>
              <a:ext uri="{FF2B5EF4-FFF2-40B4-BE49-F238E27FC236}">
                <a16:creationId xmlns:a16="http://schemas.microsoft.com/office/drawing/2014/main" id="{061DCE8C-EA23-1740-871D-A71560F0D516}"/>
              </a:ext>
            </a:extLst>
          </p:cNvPr>
          <p:cNvSpPr/>
          <p:nvPr/>
        </p:nvSpPr>
        <p:spPr>
          <a:xfrm>
            <a:off x="7705886" y="3725791"/>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Content Placeholder 2">
                <a:extLst>
                  <a:ext uri="{FF2B5EF4-FFF2-40B4-BE49-F238E27FC236}">
                    <a16:creationId xmlns:a16="http://schemas.microsoft.com/office/drawing/2014/main" id="{4E1009A7-348A-EF42-A5C3-AA75885A34F1}"/>
                  </a:ext>
                </a:extLst>
              </p:cNvPr>
              <p:cNvSpPr txBox="1">
                <a:spLocks/>
              </p:cNvSpPr>
              <p:nvPr/>
            </p:nvSpPr>
            <p:spPr>
              <a:xfrm>
                <a:off x="7632915" y="342902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7" name="Content Placeholder 2">
                <a:extLst>
                  <a:ext uri="{FF2B5EF4-FFF2-40B4-BE49-F238E27FC236}">
                    <a16:creationId xmlns:a16="http://schemas.microsoft.com/office/drawing/2014/main" id="{4E1009A7-348A-EF42-A5C3-AA75885A34F1}"/>
                  </a:ext>
                </a:extLst>
              </p:cNvPr>
              <p:cNvSpPr txBox="1">
                <a:spLocks noRot="1" noChangeAspect="1" noMove="1" noResize="1" noEditPoints="1" noAdjustHandles="1" noChangeArrowheads="1" noChangeShapeType="1" noTextEdit="1"/>
              </p:cNvSpPr>
              <p:nvPr/>
            </p:nvSpPr>
            <p:spPr>
              <a:xfrm>
                <a:off x="7632915" y="3429025"/>
                <a:ext cx="382222" cy="324470"/>
              </a:xfrm>
              <a:prstGeom prst="rect">
                <a:avLst/>
              </a:prstGeom>
              <a:blipFill>
                <a:blip r:embed="rId17"/>
                <a:stretch>
                  <a:fillRect b="-46154"/>
                </a:stretch>
              </a:blipFill>
            </p:spPr>
            <p:txBody>
              <a:bodyPr/>
              <a:lstStyle/>
              <a:p>
                <a:r>
                  <a:rPr lang="en-US">
                    <a:noFill/>
                  </a:rPr>
                  <a:t> </a:t>
                </a:r>
              </a:p>
            </p:txBody>
          </p:sp>
        </mc:Fallback>
      </mc:AlternateContent>
      <p:sp>
        <p:nvSpPr>
          <p:cNvPr id="84" name="Slide Number Placeholder 9">
            <a:extLst>
              <a:ext uri="{FF2B5EF4-FFF2-40B4-BE49-F238E27FC236}">
                <a16:creationId xmlns:a16="http://schemas.microsoft.com/office/drawing/2014/main" id="{F4BA3862-F684-4B40-8CEF-33F6511DCC2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p:spTree>
    <p:extLst>
      <p:ext uri="{BB962C8B-B14F-4D97-AF65-F5344CB8AC3E}">
        <p14:creationId xmlns:p14="http://schemas.microsoft.com/office/powerpoint/2010/main" val="2374242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840786" y="983693"/>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1533963" y="4558728"/>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1625636" y="3809939"/>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1625635" y="3077790"/>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84" name="Rounded Rectangle 83">
            <a:extLst>
              <a:ext uri="{FF2B5EF4-FFF2-40B4-BE49-F238E27FC236}">
                <a16:creationId xmlns:a16="http://schemas.microsoft.com/office/drawing/2014/main" id="{29AC58E6-7B0B-D74A-89F7-0DF43679DA69}"/>
              </a:ext>
            </a:extLst>
          </p:cNvPr>
          <p:cNvSpPr/>
          <p:nvPr/>
        </p:nvSpPr>
        <p:spPr>
          <a:xfrm>
            <a:off x="3850666" y="477342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50B36EF-49FF-5644-9962-474D26D027D5}"/>
              </a:ext>
            </a:extLst>
          </p:cNvPr>
          <p:cNvSpPr/>
          <p:nvPr/>
        </p:nvSpPr>
        <p:spPr>
          <a:xfrm>
            <a:off x="3907772"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2EA0D2F-A246-4946-935F-E8ECE69EF70A}"/>
              </a:ext>
            </a:extLst>
          </p:cNvPr>
          <p:cNvSpPr/>
          <p:nvPr/>
        </p:nvSpPr>
        <p:spPr>
          <a:xfrm>
            <a:off x="404198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A9C821E-2874-2D40-9A74-547D69A69C31}"/>
              </a:ext>
            </a:extLst>
          </p:cNvPr>
          <p:cNvSpPr/>
          <p:nvPr/>
        </p:nvSpPr>
        <p:spPr>
          <a:xfrm>
            <a:off x="417619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1D4E130-3049-9C46-BCD1-C4443DAFDAB2}"/>
              </a:ext>
            </a:extLst>
          </p:cNvPr>
          <p:cNvSpPr/>
          <p:nvPr/>
        </p:nvSpPr>
        <p:spPr>
          <a:xfrm>
            <a:off x="4313461"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1F093C7D-0C4A-8347-A9C3-B57D8B8E92CF}"/>
              </a:ext>
            </a:extLst>
          </p:cNvPr>
          <p:cNvSpPr/>
          <p:nvPr/>
        </p:nvSpPr>
        <p:spPr>
          <a:xfrm>
            <a:off x="3787363" y="402671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09643C7-8A6B-9B4C-8644-6EF52743592A}"/>
              </a:ext>
            </a:extLst>
          </p:cNvPr>
          <p:cNvSpPr/>
          <p:nvPr/>
        </p:nvSpPr>
        <p:spPr>
          <a:xfrm>
            <a:off x="383344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E78FD8-9ED6-E244-8640-1AD15ABAA05E}"/>
              </a:ext>
            </a:extLst>
          </p:cNvPr>
          <p:cNvSpPr/>
          <p:nvPr/>
        </p:nvSpPr>
        <p:spPr>
          <a:xfrm>
            <a:off x="396765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7C7F173-4D46-7244-B7BA-39EB75999EF4}"/>
              </a:ext>
            </a:extLst>
          </p:cNvPr>
          <p:cNvSpPr/>
          <p:nvPr/>
        </p:nvSpPr>
        <p:spPr>
          <a:xfrm>
            <a:off x="410186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262AF37-9FB6-3343-A576-0140607C559E}"/>
              </a:ext>
            </a:extLst>
          </p:cNvPr>
          <p:cNvSpPr/>
          <p:nvPr/>
        </p:nvSpPr>
        <p:spPr>
          <a:xfrm>
            <a:off x="423913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085851F-50CC-FD44-B3B0-A97BDFBA67A7}"/>
              </a:ext>
            </a:extLst>
          </p:cNvPr>
          <p:cNvSpPr/>
          <p:nvPr/>
        </p:nvSpPr>
        <p:spPr>
          <a:xfrm>
            <a:off x="4379740" y="406250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831C6B3-F34B-2A41-A432-3B0422182C43}"/>
              </a:ext>
            </a:extLst>
          </p:cNvPr>
          <p:cNvSpPr/>
          <p:nvPr/>
        </p:nvSpPr>
        <p:spPr>
          <a:xfrm rot="16200000">
            <a:off x="3999455" y="364221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F12A848B-DBC5-0844-AA25-0A9337F72274}"/>
              </a:ext>
            </a:extLst>
          </p:cNvPr>
          <p:cNvSpPr/>
          <p:nvPr/>
        </p:nvSpPr>
        <p:spPr>
          <a:xfrm rot="16200000">
            <a:off x="4011205" y="439551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C3934794-29C8-104F-9F3C-1FE35F342C1B}"/>
                  </a:ext>
                </a:extLst>
              </p:cNvPr>
              <p:cNvSpPr txBox="1">
                <a:spLocks/>
              </p:cNvSpPr>
              <p:nvPr/>
            </p:nvSpPr>
            <p:spPr>
              <a:xfrm>
                <a:off x="3750427" y="435171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C3934794-29C8-104F-9F3C-1FE35F342C1B}"/>
                  </a:ext>
                </a:extLst>
              </p:cNvPr>
              <p:cNvSpPr txBox="1">
                <a:spLocks noRot="1" noChangeAspect="1" noMove="1" noResize="1" noEditPoints="1" noAdjustHandles="1" noChangeArrowheads="1" noChangeShapeType="1" noTextEdit="1"/>
              </p:cNvSpPr>
              <p:nvPr/>
            </p:nvSpPr>
            <p:spPr>
              <a:xfrm>
                <a:off x="3750427" y="4351715"/>
                <a:ext cx="382222" cy="324470"/>
              </a:xfrm>
              <a:prstGeom prst="rect">
                <a:avLst/>
              </a:prstGeom>
              <a:blipFill>
                <a:blip r:embed="rId2"/>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431E0BE9-3C53-DD41-B350-77CEB6672EE0}"/>
                  </a:ext>
                </a:extLst>
              </p:cNvPr>
              <p:cNvSpPr txBox="1">
                <a:spLocks/>
              </p:cNvSpPr>
              <p:nvPr/>
            </p:nvSpPr>
            <p:spPr>
              <a:xfrm>
                <a:off x="3754411" y="35921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431E0BE9-3C53-DD41-B350-77CEB6672EE0}"/>
                  </a:ext>
                </a:extLst>
              </p:cNvPr>
              <p:cNvSpPr txBox="1">
                <a:spLocks noRot="1" noChangeAspect="1" noMove="1" noResize="1" noEditPoints="1" noAdjustHandles="1" noChangeArrowheads="1" noChangeShapeType="1" noTextEdit="1"/>
              </p:cNvSpPr>
              <p:nvPr/>
            </p:nvSpPr>
            <p:spPr>
              <a:xfrm>
                <a:off x="3754411" y="3592105"/>
                <a:ext cx="382222" cy="324470"/>
              </a:xfrm>
              <a:prstGeom prst="rect">
                <a:avLst/>
              </a:prstGeom>
              <a:blipFill>
                <a:blip r:embed="rId3"/>
                <a:stretch>
                  <a:fillRect l="-3226" r="-6452" b="-44444"/>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8873CD2A-B3BF-094F-80C3-C1B24CDFF322}"/>
              </a:ext>
            </a:extLst>
          </p:cNvPr>
          <p:cNvSpPr/>
          <p:nvPr/>
        </p:nvSpPr>
        <p:spPr>
          <a:xfrm>
            <a:off x="5040352" y="479096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B8CC2CD-914A-404E-9414-4717CF09648A}"/>
              </a:ext>
            </a:extLst>
          </p:cNvPr>
          <p:cNvSpPr/>
          <p:nvPr/>
        </p:nvSpPr>
        <p:spPr>
          <a:xfrm>
            <a:off x="5097458"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433896E-0F6C-A94D-859B-A98F3D551429}"/>
              </a:ext>
            </a:extLst>
          </p:cNvPr>
          <p:cNvSpPr/>
          <p:nvPr/>
        </p:nvSpPr>
        <p:spPr>
          <a:xfrm>
            <a:off x="523166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0293CB2-6027-8643-AE71-EEAAE6DD33EE}"/>
              </a:ext>
            </a:extLst>
          </p:cNvPr>
          <p:cNvSpPr/>
          <p:nvPr/>
        </p:nvSpPr>
        <p:spPr>
          <a:xfrm>
            <a:off x="5365880"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E2AE779-8F14-EA41-A484-AA4B0AE23FD7}"/>
              </a:ext>
            </a:extLst>
          </p:cNvPr>
          <p:cNvSpPr/>
          <p:nvPr/>
        </p:nvSpPr>
        <p:spPr>
          <a:xfrm>
            <a:off x="550314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1C1AEFB2-87AE-564E-A3F1-74198C86BAF7}"/>
              </a:ext>
            </a:extLst>
          </p:cNvPr>
          <p:cNvSpPr/>
          <p:nvPr/>
        </p:nvSpPr>
        <p:spPr>
          <a:xfrm>
            <a:off x="4977049" y="404425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E05928B-8C68-8F41-B7F5-82E4761FC73C}"/>
              </a:ext>
            </a:extLst>
          </p:cNvPr>
          <p:cNvSpPr/>
          <p:nvPr/>
        </p:nvSpPr>
        <p:spPr>
          <a:xfrm>
            <a:off x="5023129"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E0F1120-1E8D-A041-BD04-C73682BDD23C}"/>
              </a:ext>
            </a:extLst>
          </p:cNvPr>
          <p:cNvSpPr/>
          <p:nvPr/>
        </p:nvSpPr>
        <p:spPr>
          <a:xfrm>
            <a:off x="515734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BDB033A-64AF-714B-A445-4EE727959E50}"/>
              </a:ext>
            </a:extLst>
          </p:cNvPr>
          <p:cNvSpPr/>
          <p:nvPr/>
        </p:nvSpPr>
        <p:spPr>
          <a:xfrm>
            <a:off x="529155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67A1137-20C0-8448-9548-0A73FCE25542}"/>
              </a:ext>
            </a:extLst>
          </p:cNvPr>
          <p:cNvSpPr/>
          <p:nvPr/>
        </p:nvSpPr>
        <p:spPr>
          <a:xfrm>
            <a:off x="5428818"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8DE8FA7-EEA4-2144-A494-783DBE6835B0}"/>
              </a:ext>
            </a:extLst>
          </p:cNvPr>
          <p:cNvSpPr/>
          <p:nvPr/>
        </p:nvSpPr>
        <p:spPr>
          <a:xfrm>
            <a:off x="5569426" y="408004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7ACD4BDC-127E-374F-AB04-C2F55F23DE69}"/>
              </a:ext>
            </a:extLst>
          </p:cNvPr>
          <p:cNvSpPr/>
          <p:nvPr/>
        </p:nvSpPr>
        <p:spPr>
          <a:xfrm rot="16200000">
            <a:off x="5189141" y="365974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D9E31AB1-3903-284D-A2D4-B83E1E692E16}"/>
              </a:ext>
            </a:extLst>
          </p:cNvPr>
          <p:cNvSpPr/>
          <p:nvPr/>
        </p:nvSpPr>
        <p:spPr>
          <a:xfrm rot="16200000">
            <a:off x="5200891" y="441304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79804D94-C259-D74F-AD86-B1A6873A3B50}"/>
                  </a:ext>
                </a:extLst>
              </p:cNvPr>
              <p:cNvSpPr txBox="1">
                <a:spLocks/>
              </p:cNvSpPr>
              <p:nvPr/>
            </p:nvSpPr>
            <p:spPr>
              <a:xfrm>
                <a:off x="4940113" y="436925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79804D94-C259-D74F-AD86-B1A6873A3B50}"/>
                  </a:ext>
                </a:extLst>
              </p:cNvPr>
              <p:cNvSpPr txBox="1">
                <a:spLocks noRot="1" noChangeAspect="1" noMove="1" noResize="1" noEditPoints="1" noAdjustHandles="1" noChangeArrowheads="1" noChangeShapeType="1" noTextEdit="1"/>
              </p:cNvSpPr>
              <p:nvPr/>
            </p:nvSpPr>
            <p:spPr>
              <a:xfrm>
                <a:off x="4940113" y="4369252"/>
                <a:ext cx="382222" cy="324470"/>
              </a:xfrm>
              <a:prstGeom prst="rect">
                <a:avLst/>
              </a:prstGeom>
              <a:blipFill>
                <a:blip r:embed="rId4"/>
                <a:stretch>
                  <a:fillRect l="-3125" r="-25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97657E98-8741-3645-93F3-8062DC09B0EF}"/>
                  </a:ext>
                </a:extLst>
              </p:cNvPr>
              <p:cNvSpPr txBox="1">
                <a:spLocks/>
              </p:cNvSpPr>
              <p:nvPr/>
            </p:nvSpPr>
            <p:spPr>
              <a:xfrm>
                <a:off x="4944097" y="360964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97657E98-8741-3645-93F3-8062DC09B0EF}"/>
                  </a:ext>
                </a:extLst>
              </p:cNvPr>
              <p:cNvSpPr txBox="1">
                <a:spLocks noRot="1" noChangeAspect="1" noMove="1" noResize="1" noEditPoints="1" noAdjustHandles="1" noChangeArrowheads="1" noChangeShapeType="1" noTextEdit="1"/>
              </p:cNvSpPr>
              <p:nvPr/>
            </p:nvSpPr>
            <p:spPr>
              <a:xfrm>
                <a:off x="4944097" y="3609642"/>
                <a:ext cx="382222" cy="324470"/>
              </a:xfrm>
              <a:prstGeom prst="rect">
                <a:avLst/>
              </a:prstGeom>
              <a:blipFill>
                <a:blip r:embed="rId5"/>
                <a:stretch>
                  <a:fillRect l="-3226" r="-6452" b="-50000"/>
                </a:stretch>
              </a:blipFill>
            </p:spPr>
            <p:txBody>
              <a:bodyPr/>
              <a:lstStyle/>
              <a:p>
                <a:r>
                  <a:rPr lang="en-US">
                    <a:noFill/>
                  </a:rPr>
                  <a:t> </a:t>
                </a:r>
              </a:p>
            </p:txBody>
          </p:sp>
        </mc:Fallback>
      </mc:AlternateContent>
      <p:sp>
        <p:nvSpPr>
          <p:cNvPr id="145" name="Rounded Rectangle 144">
            <a:extLst>
              <a:ext uri="{FF2B5EF4-FFF2-40B4-BE49-F238E27FC236}">
                <a16:creationId xmlns:a16="http://schemas.microsoft.com/office/drawing/2014/main" id="{A56B3431-D616-E54A-A856-91A56B42EADE}"/>
              </a:ext>
            </a:extLst>
          </p:cNvPr>
          <p:cNvSpPr/>
          <p:nvPr/>
        </p:nvSpPr>
        <p:spPr>
          <a:xfrm>
            <a:off x="6280532" y="480154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A82F789-9AFA-C44E-BD4F-83B06919BFEA}"/>
              </a:ext>
            </a:extLst>
          </p:cNvPr>
          <p:cNvSpPr/>
          <p:nvPr/>
        </p:nvSpPr>
        <p:spPr>
          <a:xfrm>
            <a:off x="6337638"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479A6B5-3412-AB44-8A08-22445AAE439A}"/>
              </a:ext>
            </a:extLst>
          </p:cNvPr>
          <p:cNvSpPr/>
          <p:nvPr/>
        </p:nvSpPr>
        <p:spPr>
          <a:xfrm>
            <a:off x="647184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70D26AC-7976-7E4A-9A36-07522903D20F}"/>
              </a:ext>
            </a:extLst>
          </p:cNvPr>
          <p:cNvSpPr/>
          <p:nvPr/>
        </p:nvSpPr>
        <p:spPr>
          <a:xfrm>
            <a:off x="660605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512E285-9666-2B4F-A581-CC391E3269C7}"/>
              </a:ext>
            </a:extLst>
          </p:cNvPr>
          <p:cNvSpPr/>
          <p:nvPr/>
        </p:nvSpPr>
        <p:spPr>
          <a:xfrm>
            <a:off x="6743327"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F53DB764-32AC-E84A-AE51-F87DA7A0A75D}"/>
              </a:ext>
            </a:extLst>
          </p:cNvPr>
          <p:cNvSpPr/>
          <p:nvPr/>
        </p:nvSpPr>
        <p:spPr>
          <a:xfrm>
            <a:off x="6217228" y="405483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54AE191-4B25-874C-96C6-012E31355B3A}"/>
              </a:ext>
            </a:extLst>
          </p:cNvPr>
          <p:cNvSpPr/>
          <p:nvPr/>
        </p:nvSpPr>
        <p:spPr>
          <a:xfrm>
            <a:off x="626330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0A50A1DA-C47A-5A4D-BD5D-C013D0388E52}"/>
              </a:ext>
            </a:extLst>
          </p:cNvPr>
          <p:cNvSpPr/>
          <p:nvPr/>
        </p:nvSpPr>
        <p:spPr>
          <a:xfrm>
            <a:off x="639751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6952F77-842E-6F46-9688-BAAE99CE9D21}"/>
              </a:ext>
            </a:extLst>
          </p:cNvPr>
          <p:cNvSpPr/>
          <p:nvPr/>
        </p:nvSpPr>
        <p:spPr>
          <a:xfrm>
            <a:off x="6531729"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270FCCC-B144-8941-8BEC-6860AD5A99AA}"/>
              </a:ext>
            </a:extLst>
          </p:cNvPr>
          <p:cNvSpPr/>
          <p:nvPr/>
        </p:nvSpPr>
        <p:spPr>
          <a:xfrm>
            <a:off x="6668997"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2AF87D1-0D21-7441-B103-69D3BFB4D28C}"/>
              </a:ext>
            </a:extLst>
          </p:cNvPr>
          <p:cNvSpPr/>
          <p:nvPr/>
        </p:nvSpPr>
        <p:spPr>
          <a:xfrm>
            <a:off x="6809605" y="409062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6">
            <a:extLst>
              <a:ext uri="{FF2B5EF4-FFF2-40B4-BE49-F238E27FC236}">
                <a16:creationId xmlns:a16="http://schemas.microsoft.com/office/drawing/2014/main" id="{78B5B155-F4D0-154B-A56D-6B7E4A4F4232}"/>
              </a:ext>
            </a:extLst>
          </p:cNvPr>
          <p:cNvSpPr/>
          <p:nvPr/>
        </p:nvSpPr>
        <p:spPr>
          <a:xfrm rot="16200000">
            <a:off x="6429321" y="367032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ight Arrow 187">
            <a:extLst>
              <a:ext uri="{FF2B5EF4-FFF2-40B4-BE49-F238E27FC236}">
                <a16:creationId xmlns:a16="http://schemas.microsoft.com/office/drawing/2014/main" id="{D4C112DB-AAED-0C4E-A667-1B6C15BE7B43}"/>
              </a:ext>
            </a:extLst>
          </p:cNvPr>
          <p:cNvSpPr/>
          <p:nvPr/>
        </p:nvSpPr>
        <p:spPr>
          <a:xfrm rot="16200000">
            <a:off x="6441070" y="442362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DCBC8A0E-918D-144C-84EB-4605A36AFADB}"/>
                  </a:ext>
                </a:extLst>
              </p:cNvPr>
              <p:cNvSpPr txBox="1">
                <a:spLocks/>
              </p:cNvSpPr>
              <p:nvPr/>
            </p:nvSpPr>
            <p:spPr>
              <a:xfrm>
                <a:off x="6180293" y="43798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DCBC8A0E-918D-144C-84EB-4605A36AFADB}"/>
                  </a:ext>
                </a:extLst>
              </p:cNvPr>
              <p:cNvSpPr txBox="1">
                <a:spLocks noRot="1" noChangeAspect="1" noMove="1" noResize="1" noEditPoints="1" noAdjustHandles="1" noChangeArrowheads="1" noChangeShapeType="1" noTextEdit="1"/>
              </p:cNvSpPr>
              <p:nvPr/>
            </p:nvSpPr>
            <p:spPr>
              <a:xfrm>
                <a:off x="6180293" y="4379831"/>
                <a:ext cx="382222" cy="324470"/>
              </a:xfrm>
              <a:prstGeom prst="rect">
                <a:avLst/>
              </a:prstGeom>
              <a:blipFill>
                <a:blip r:embed="rId6"/>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6E7FC97D-3E45-5044-93D5-1FA5D4FA09DC}"/>
                  </a:ext>
                </a:extLst>
              </p:cNvPr>
              <p:cNvSpPr txBox="1">
                <a:spLocks/>
              </p:cNvSpPr>
              <p:nvPr/>
            </p:nvSpPr>
            <p:spPr>
              <a:xfrm>
                <a:off x="6184276" y="36202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6E7FC97D-3E45-5044-93D5-1FA5D4FA09DC}"/>
                  </a:ext>
                </a:extLst>
              </p:cNvPr>
              <p:cNvSpPr txBox="1">
                <a:spLocks noRot="1" noChangeAspect="1" noMove="1" noResize="1" noEditPoints="1" noAdjustHandles="1" noChangeArrowheads="1" noChangeShapeType="1" noTextEdit="1"/>
              </p:cNvSpPr>
              <p:nvPr/>
            </p:nvSpPr>
            <p:spPr>
              <a:xfrm>
                <a:off x="6184276" y="3620220"/>
                <a:ext cx="382222" cy="324470"/>
              </a:xfrm>
              <a:prstGeom prst="rect">
                <a:avLst/>
              </a:prstGeom>
              <a:blipFill>
                <a:blip r:embed="rId7"/>
                <a:stretch>
                  <a:fillRect l="-3226" r="-6452" b="-50000"/>
                </a:stretch>
              </a:blipFill>
            </p:spPr>
            <p:txBody>
              <a:bodyPr/>
              <a:lstStyle/>
              <a:p>
                <a:r>
                  <a:rPr lang="en-US">
                    <a:noFill/>
                  </a:rPr>
                  <a:t> </a:t>
                </a:r>
              </a:p>
            </p:txBody>
          </p:sp>
        </mc:Fallback>
      </mc:AlternateContent>
      <p:sp>
        <p:nvSpPr>
          <p:cNvPr id="191" name="Rounded Rectangle 190">
            <a:extLst>
              <a:ext uri="{FF2B5EF4-FFF2-40B4-BE49-F238E27FC236}">
                <a16:creationId xmlns:a16="http://schemas.microsoft.com/office/drawing/2014/main" id="{84DDCC66-D9B2-DF43-BE0B-601755A17264}"/>
              </a:ext>
            </a:extLst>
          </p:cNvPr>
          <p:cNvSpPr/>
          <p:nvPr/>
        </p:nvSpPr>
        <p:spPr>
          <a:xfrm>
            <a:off x="7534576" y="480732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D191284-A875-C642-8455-55A5C6652E23}"/>
              </a:ext>
            </a:extLst>
          </p:cNvPr>
          <p:cNvSpPr/>
          <p:nvPr/>
        </p:nvSpPr>
        <p:spPr>
          <a:xfrm>
            <a:off x="759168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C81B078-BC92-9844-B298-B8D4C51A9AD2}"/>
              </a:ext>
            </a:extLst>
          </p:cNvPr>
          <p:cNvSpPr/>
          <p:nvPr/>
        </p:nvSpPr>
        <p:spPr>
          <a:xfrm>
            <a:off x="772589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749B514-10CA-D947-879B-EC33168D3AFE}"/>
              </a:ext>
            </a:extLst>
          </p:cNvPr>
          <p:cNvSpPr/>
          <p:nvPr/>
        </p:nvSpPr>
        <p:spPr>
          <a:xfrm>
            <a:off x="7860103"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FC5A1042-5563-F546-BC1A-C43D5FD76A94}"/>
              </a:ext>
            </a:extLst>
          </p:cNvPr>
          <p:cNvSpPr/>
          <p:nvPr/>
        </p:nvSpPr>
        <p:spPr>
          <a:xfrm>
            <a:off x="7997371"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a:extLst>
              <a:ext uri="{FF2B5EF4-FFF2-40B4-BE49-F238E27FC236}">
                <a16:creationId xmlns:a16="http://schemas.microsoft.com/office/drawing/2014/main" id="{146D33E9-9667-2043-BB35-D778BDDA0224}"/>
              </a:ext>
            </a:extLst>
          </p:cNvPr>
          <p:cNvSpPr/>
          <p:nvPr/>
        </p:nvSpPr>
        <p:spPr>
          <a:xfrm>
            <a:off x="7471273" y="406061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94901353-EC56-F348-A512-6253F87F89A0}"/>
              </a:ext>
            </a:extLst>
          </p:cNvPr>
          <p:cNvSpPr/>
          <p:nvPr/>
        </p:nvSpPr>
        <p:spPr>
          <a:xfrm>
            <a:off x="751735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B0738A8-7EAA-D340-9CBA-70FB7CBD9501}"/>
              </a:ext>
            </a:extLst>
          </p:cNvPr>
          <p:cNvSpPr/>
          <p:nvPr/>
        </p:nvSpPr>
        <p:spPr>
          <a:xfrm>
            <a:off x="765156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55D788D-D9EA-084E-A45A-6CFB6EFDBA2A}"/>
              </a:ext>
            </a:extLst>
          </p:cNvPr>
          <p:cNvSpPr/>
          <p:nvPr/>
        </p:nvSpPr>
        <p:spPr>
          <a:xfrm>
            <a:off x="7785774"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7FDD285-E835-5242-A723-C2D1ED7FD352}"/>
              </a:ext>
            </a:extLst>
          </p:cNvPr>
          <p:cNvSpPr/>
          <p:nvPr/>
        </p:nvSpPr>
        <p:spPr>
          <a:xfrm>
            <a:off x="7923042"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CF231D6-DF54-5F42-ABE1-2B1DD2D02456}"/>
              </a:ext>
            </a:extLst>
          </p:cNvPr>
          <p:cNvSpPr/>
          <p:nvPr/>
        </p:nvSpPr>
        <p:spPr>
          <a:xfrm>
            <a:off x="8063650" y="40964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ight Arrow 205">
            <a:extLst>
              <a:ext uri="{FF2B5EF4-FFF2-40B4-BE49-F238E27FC236}">
                <a16:creationId xmlns:a16="http://schemas.microsoft.com/office/drawing/2014/main" id="{230DA8FF-464A-1940-A3B8-C0DCD08C3D0A}"/>
              </a:ext>
            </a:extLst>
          </p:cNvPr>
          <p:cNvSpPr/>
          <p:nvPr/>
        </p:nvSpPr>
        <p:spPr>
          <a:xfrm rot="16200000">
            <a:off x="7683364" y="367611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ight Arrow 206">
            <a:extLst>
              <a:ext uri="{FF2B5EF4-FFF2-40B4-BE49-F238E27FC236}">
                <a16:creationId xmlns:a16="http://schemas.microsoft.com/office/drawing/2014/main" id="{5B80FF12-B343-AA4B-A139-5B8246FAAFBB}"/>
              </a:ext>
            </a:extLst>
          </p:cNvPr>
          <p:cNvSpPr/>
          <p:nvPr/>
        </p:nvSpPr>
        <p:spPr>
          <a:xfrm rot="16200000">
            <a:off x="7695115" y="44294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8" name="Content Placeholder 2">
                <a:extLst>
                  <a:ext uri="{FF2B5EF4-FFF2-40B4-BE49-F238E27FC236}">
                    <a16:creationId xmlns:a16="http://schemas.microsoft.com/office/drawing/2014/main" id="{D51F8531-BB86-5045-82A7-CD3D873041B9}"/>
                  </a:ext>
                </a:extLst>
              </p:cNvPr>
              <p:cNvSpPr txBox="1">
                <a:spLocks/>
              </p:cNvSpPr>
              <p:nvPr/>
            </p:nvSpPr>
            <p:spPr>
              <a:xfrm>
                <a:off x="7434337" y="43856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08" name="Content Placeholder 2">
                <a:extLst>
                  <a:ext uri="{FF2B5EF4-FFF2-40B4-BE49-F238E27FC236}">
                    <a16:creationId xmlns:a16="http://schemas.microsoft.com/office/drawing/2014/main" id="{D51F8531-BB86-5045-82A7-CD3D873041B9}"/>
                  </a:ext>
                </a:extLst>
              </p:cNvPr>
              <p:cNvSpPr txBox="1">
                <a:spLocks noRot="1" noChangeAspect="1" noMove="1" noResize="1" noEditPoints="1" noAdjustHandles="1" noChangeArrowheads="1" noChangeShapeType="1" noTextEdit="1"/>
              </p:cNvSpPr>
              <p:nvPr/>
            </p:nvSpPr>
            <p:spPr>
              <a:xfrm>
                <a:off x="7434337" y="4385618"/>
                <a:ext cx="382222" cy="324470"/>
              </a:xfrm>
              <a:prstGeom prst="rect">
                <a:avLst/>
              </a:prstGeom>
              <a:blipFill>
                <a:blip r:embed="rId8"/>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Content Placeholder 2">
                <a:extLst>
                  <a:ext uri="{FF2B5EF4-FFF2-40B4-BE49-F238E27FC236}">
                    <a16:creationId xmlns:a16="http://schemas.microsoft.com/office/drawing/2014/main" id="{D0C8294C-5F09-1742-AB04-7D5748E89887}"/>
                  </a:ext>
                </a:extLst>
              </p:cNvPr>
              <p:cNvSpPr txBox="1">
                <a:spLocks/>
              </p:cNvSpPr>
              <p:nvPr/>
            </p:nvSpPr>
            <p:spPr>
              <a:xfrm>
                <a:off x="7438321" y="362600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09" name="Content Placeholder 2">
                <a:extLst>
                  <a:ext uri="{FF2B5EF4-FFF2-40B4-BE49-F238E27FC236}">
                    <a16:creationId xmlns:a16="http://schemas.microsoft.com/office/drawing/2014/main" id="{D0C8294C-5F09-1742-AB04-7D5748E89887}"/>
                  </a:ext>
                </a:extLst>
              </p:cNvPr>
              <p:cNvSpPr txBox="1">
                <a:spLocks noRot="1" noChangeAspect="1" noMove="1" noResize="1" noEditPoints="1" noAdjustHandles="1" noChangeArrowheads="1" noChangeShapeType="1" noTextEdit="1"/>
              </p:cNvSpPr>
              <p:nvPr/>
            </p:nvSpPr>
            <p:spPr>
              <a:xfrm>
                <a:off x="7438321" y="3626008"/>
                <a:ext cx="382222" cy="324470"/>
              </a:xfrm>
              <a:prstGeom prst="rect">
                <a:avLst/>
              </a:prstGeom>
              <a:blipFill>
                <a:blip r:embed="rId3"/>
                <a:stretch>
                  <a:fillRect l="-3226" r="-6452"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Content Placeholder 2">
                <a:extLst>
                  <a:ext uri="{FF2B5EF4-FFF2-40B4-BE49-F238E27FC236}">
                    <a16:creationId xmlns:a16="http://schemas.microsoft.com/office/drawing/2014/main" id="{FE015F58-590E-894A-BB7D-65568CECB11D}"/>
                  </a:ext>
                </a:extLst>
              </p:cNvPr>
              <p:cNvSpPr txBox="1">
                <a:spLocks/>
              </p:cNvSpPr>
              <p:nvPr/>
            </p:nvSpPr>
            <p:spPr>
              <a:xfrm>
                <a:off x="4055174"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5" name="Content Placeholder 2">
                <a:extLst>
                  <a:ext uri="{FF2B5EF4-FFF2-40B4-BE49-F238E27FC236}">
                    <a16:creationId xmlns:a16="http://schemas.microsoft.com/office/drawing/2014/main" id="{FE015F58-590E-894A-BB7D-65568CECB11D}"/>
                  </a:ext>
                </a:extLst>
              </p:cNvPr>
              <p:cNvSpPr txBox="1">
                <a:spLocks noRot="1" noChangeAspect="1" noMove="1" noResize="1" noEditPoints="1" noAdjustHandles="1" noChangeArrowheads="1" noChangeShapeType="1" noTextEdit="1"/>
              </p:cNvSpPr>
              <p:nvPr/>
            </p:nvSpPr>
            <p:spPr>
              <a:xfrm>
                <a:off x="4055174" y="5060040"/>
                <a:ext cx="254169" cy="324470"/>
              </a:xfrm>
              <a:prstGeom prst="rect">
                <a:avLst/>
              </a:prstGeom>
              <a:blipFill>
                <a:blip r:embed="rId9"/>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19235A03-CFD3-AD48-B0C4-88D06FFB0B79}"/>
                  </a:ext>
                </a:extLst>
              </p:cNvPr>
              <p:cNvSpPr txBox="1">
                <a:spLocks/>
              </p:cNvSpPr>
              <p:nvPr/>
            </p:nvSpPr>
            <p:spPr>
              <a:xfrm>
                <a:off x="5301734" y="505372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19235A03-CFD3-AD48-B0C4-88D06FFB0B79}"/>
                  </a:ext>
                </a:extLst>
              </p:cNvPr>
              <p:cNvSpPr txBox="1">
                <a:spLocks noRot="1" noChangeAspect="1" noMove="1" noResize="1" noEditPoints="1" noAdjustHandles="1" noChangeArrowheads="1" noChangeShapeType="1" noTextEdit="1"/>
              </p:cNvSpPr>
              <p:nvPr/>
            </p:nvSpPr>
            <p:spPr>
              <a:xfrm>
                <a:off x="5301734" y="5053720"/>
                <a:ext cx="254169" cy="324470"/>
              </a:xfrm>
              <a:prstGeom prst="rect">
                <a:avLst/>
              </a:prstGeom>
              <a:blipFill>
                <a:blip r:embed="rId10"/>
                <a:stretch>
                  <a:fillRect r="-76190"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Content Placeholder 2">
                <a:extLst>
                  <a:ext uri="{FF2B5EF4-FFF2-40B4-BE49-F238E27FC236}">
                    <a16:creationId xmlns:a16="http://schemas.microsoft.com/office/drawing/2014/main" id="{C7F411E2-0573-A14E-BBA1-6D9631FC501E}"/>
                  </a:ext>
                </a:extLst>
              </p:cNvPr>
              <p:cNvSpPr txBox="1">
                <a:spLocks/>
              </p:cNvSpPr>
              <p:nvPr/>
            </p:nvSpPr>
            <p:spPr>
              <a:xfrm>
                <a:off x="6505244" y="50458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8" name="Content Placeholder 2">
                <a:extLst>
                  <a:ext uri="{FF2B5EF4-FFF2-40B4-BE49-F238E27FC236}">
                    <a16:creationId xmlns:a16="http://schemas.microsoft.com/office/drawing/2014/main" id="{C7F411E2-0573-A14E-BBA1-6D9631FC501E}"/>
                  </a:ext>
                </a:extLst>
              </p:cNvPr>
              <p:cNvSpPr txBox="1">
                <a:spLocks noRot="1" noChangeAspect="1" noMove="1" noResize="1" noEditPoints="1" noAdjustHandles="1" noChangeArrowheads="1" noChangeShapeType="1" noTextEdit="1"/>
              </p:cNvSpPr>
              <p:nvPr/>
            </p:nvSpPr>
            <p:spPr>
              <a:xfrm>
                <a:off x="6505244" y="5045807"/>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Content Placeholder 2">
                <a:extLst>
                  <a:ext uri="{FF2B5EF4-FFF2-40B4-BE49-F238E27FC236}">
                    <a16:creationId xmlns:a16="http://schemas.microsoft.com/office/drawing/2014/main" id="{ECA0B608-40A6-1A42-A21D-CD397FE28BED}"/>
                  </a:ext>
                </a:extLst>
              </p:cNvPr>
              <p:cNvSpPr txBox="1">
                <a:spLocks/>
              </p:cNvSpPr>
              <p:nvPr/>
            </p:nvSpPr>
            <p:spPr>
              <a:xfrm>
                <a:off x="7779616"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9" name="Content Placeholder 2">
                <a:extLst>
                  <a:ext uri="{FF2B5EF4-FFF2-40B4-BE49-F238E27FC236}">
                    <a16:creationId xmlns:a16="http://schemas.microsoft.com/office/drawing/2014/main" id="{ECA0B608-40A6-1A42-A21D-CD397FE28BED}"/>
                  </a:ext>
                </a:extLst>
              </p:cNvPr>
              <p:cNvSpPr txBox="1">
                <a:spLocks noRot="1" noChangeAspect="1" noMove="1" noResize="1" noEditPoints="1" noAdjustHandles="1" noChangeArrowheads="1" noChangeShapeType="1" noTextEdit="1"/>
              </p:cNvSpPr>
              <p:nvPr/>
            </p:nvSpPr>
            <p:spPr>
              <a:xfrm>
                <a:off x="7779616" y="5060040"/>
                <a:ext cx="254169" cy="324470"/>
              </a:xfrm>
              <a:prstGeom prst="rect">
                <a:avLst/>
              </a:prstGeom>
              <a:blipFill>
                <a:blip r:embed="rId12"/>
                <a:stretch>
                  <a:fillRect r="-71429" b="-57692"/>
                </a:stretch>
              </a:blipFill>
            </p:spPr>
            <p:txBody>
              <a:bodyPr/>
              <a:lstStyle/>
              <a:p>
                <a:r>
                  <a:rPr lang="en-US">
                    <a:noFill/>
                  </a:rPr>
                  <a:t> </a:t>
                </a:r>
              </a:p>
            </p:txBody>
          </p:sp>
        </mc:Fallback>
      </mc:AlternateContent>
      <p:sp>
        <p:nvSpPr>
          <p:cNvPr id="230" name="Right Arrow 229">
            <a:extLst>
              <a:ext uri="{FF2B5EF4-FFF2-40B4-BE49-F238E27FC236}">
                <a16:creationId xmlns:a16="http://schemas.microsoft.com/office/drawing/2014/main" id="{61D061FC-B1A7-5E40-B051-2E7342111927}"/>
              </a:ext>
            </a:extLst>
          </p:cNvPr>
          <p:cNvSpPr/>
          <p:nvPr/>
        </p:nvSpPr>
        <p:spPr>
          <a:xfrm>
            <a:off x="4608612" y="402035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1" name="Content Placeholder 2">
                <a:extLst>
                  <a:ext uri="{FF2B5EF4-FFF2-40B4-BE49-F238E27FC236}">
                    <a16:creationId xmlns:a16="http://schemas.microsoft.com/office/drawing/2014/main" id="{12BCB6D9-12F3-F344-86C7-81FDD2DA8754}"/>
                  </a:ext>
                </a:extLst>
              </p:cNvPr>
              <p:cNvSpPr txBox="1">
                <a:spLocks/>
              </p:cNvSpPr>
              <p:nvPr/>
            </p:nvSpPr>
            <p:spPr>
              <a:xfrm>
                <a:off x="4535641" y="372358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1" name="Content Placeholder 2">
                <a:extLst>
                  <a:ext uri="{FF2B5EF4-FFF2-40B4-BE49-F238E27FC236}">
                    <a16:creationId xmlns:a16="http://schemas.microsoft.com/office/drawing/2014/main" id="{12BCB6D9-12F3-F344-86C7-81FDD2DA8754}"/>
                  </a:ext>
                </a:extLst>
              </p:cNvPr>
              <p:cNvSpPr txBox="1">
                <a:spLocks noRot="1" noChangeAspect="1" noMove="1" noResize="1" noEditPoints="1" noAdjustHandles="1" noChangeArrowheads="1" noChangeShapeType="1" noTextEdit="1"/>
              </p:cNvSpPr>
              <p:nvPr/>
            </p:nvSpPr>
            <p:spPr>
              <a:xfrm>
                <a:off x="4535641" y="3723586"/>
                <a:ext cx="382222" cy="324470"/>
              </a:xfrm>
              <a:prstGeom prst="rect">
                <a:avLst/>
              </a:prstGeom>
              <a:blipFill>
                <a:blip r:embed="rId13"/>
                <a:stretch>
                  <a:fillRect l="-3226" b="-50000"/>
                </a:stretch>
              </a:blipFill>
            </p:spPr>
            <p:txBody>
              <a:bodyPr/>
              <a:lstStyle/>
              <a:p>
                <a:r>
                  <a:rPr lang="en-US">
                    <a:noFill/>
                  </a:rPr>
                  <a:t> </a:t>
                </a:r>
              </a:p>
            </p:txBody>
          </p:sp>
        </mc:Fallback>
      </mc:AlternateContent>
      <p:sp>
        <p:nvSpPr>
          <p:cNvPr id="232" name="Right Arrow 231">
            <a:extLst>
              <a:ext uri="{FF2B5EF4-FFF2-40B4-BE49-F238E27FC236}">
                <a16:creationId xmlns:a16="http://schemas.microsoft.com/office/drawing/2014/main" id="{ADC55664-498E-0B45-A752-881C734A5AC9}"/>
              </a:ext>
            </a:extLst>
          </p:cNvPr>
          <p:cNvSpPr/>
          <p:nvPr/>
        </p:nvSpPr>
        <p:spPr>
          <a:xfrm>
            <a:off x="5806828" y="404689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Content Placeholder 2">
                <a:extLst>
                  <a:ext uri="{FF2B5EF4-FFF2-40B4-BE49-F238E27FC236}">
                    <a16:creationId xmlns:a16="http://schemas.microsoft.com/office/drawing/2014/main" id="{DFE0B602-3B79-264B-B130-1DADD2964819}"/>
                  </a:ext>
                </a:extLst>
              </p:cNvPr>
              <p:cNvSpPr txBox="1">
                <a:spLocks/>
              </p:cNvSpPr>
              <p:nvPr/>
            </p:nvSpPr>
            <p:spPr>
              <a:xfrm>
                <a:off x="5733858" y="375013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3" name="Content Placeholder 2">
                <a:extLst>
                  <a:ext uri="{FF2B5EF4-FFF2-40B4-BE49-F238E27FC236}">
                    <a16:creationId xmlns:a16="http://schemas.microsoft.com/office/drawing/2014/main" id="{DFE0B602-3B79-264B-B130-1DADD2964819}"/>
                  </a:ext>
                </a:extLst>
              </p:cNvPr>
              <p:cNvSpPr txBox="1">
                <a:spLocks noRot="1" noChangeAspect="1" noMove="1" noResize="1" noEditPoints="1" noAdjustHandles="1" noChangeArrowheads="1" noChangeShapeType="1" noTextEdit="1"/>
              </p:cNvSpPr>
              <p:nvPr/>
            </p:nvSpPr>
            <p:spPr>
              <a:xfrm>
                <a:off x="5733858" y="3750133"/>
                <a:ext cx="382222" cy="324470"/>
              </a:xfrm>
              <a:prstGeom prst="rect">
                <a:avLst/>
              </a:prstGeom>
              <a:blipFill>
                <a:blip r:embed="rId14"/>
                <a:stretch>
                  <a:fillRect l="-3226" b="-50000"/>
                </a:stretch>
              </a:blipFill>
            </p:spPr>
            <p:txBody>
              <a:bodyPr/>
              <a:lstStyle/>
              <a:p>
                <a:r>
                  <a:rPr lang="en-US">
                    <a:noFill/>
                  </a:rPr>
                  <a:t> </a:t>
                </a:r>
              </a:p>
            </p:txBody>
          </p:sp>
        </mc:Fallback>
      </mc:AlternateContent>
      <p:sp>
        <p:nvSpPr>
          <p:cNvPr id="234" name="Right Arrow 233">
            <a:extLst>
              <a:ext uri="{FF2B5EF4-FFF2-40B4-BE49-F238E27FC236}">
                <a16:creationId xmlns:a16="http://schemas.microsoft.com/office/drawing/2014/main" id="{05EECF43-C03E-8341-9FAB-C10B8829FDCA}"/>
              </a:ext>
            </a:extLst>
          </p:cNvPr>
          <p:cNvSpPr/>
          <p:nvPr/>
        </p:nvSpPr>
        <p:spPr>
          <a:xfrm>
            <a:off x="7053548" y="406061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5" name="Content Placeholder 2">
                <a:extLst>
                  <a:ext uri="{FF2B5EF4-FFF2-40B4-BE49-F238E27FC236}">
                    <a16:creationId xmlns:a16="http://schemas.microsoft.com/office/drawing/2014/main" id="{8A5625DD-D75F-1243-A3B0-CADB9D0DB376}"/>
                  </a:ext>
                </a:extLst>
              </p:cNvPr>
              <p:cNvSpPr txBox="1">
                <a:spLocks/>
              </p:cNvSpPr>
              <p:nvPr/>
            </p:nvSpPr>
            <p:spPr>
              <a:xfrm>
                <a:off x="6980577" y="376385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5" name="Content Placeholder 2">
                <a:extLst>
                  <a:ext uri="{FF2B5EF4-FFF2-40B4-BE49-F238E27FC236}">
                    <a16:creationId xmlns:a16="http://schemas.microsoft.com/office/drawing/2014/main" id="{8A5625DD-D75F-1243-A3B0-CADB9D0DB376}"/>
                  </a:ext>
                </a:extLst>
              </p:cNvPr>
              <p:cNvSpPr txBox="1">
                <a:spLocks noRot="1" noChangeAspect="1" noMove="1" noResize="1" noEditPoints="1" noAdjustHandles="1" noChangeArrowheads="1" noChangeShapeType="1" noTextEdit="1"/>
              </p:cNvSpPr>
              <p:nvPr/>
            </p:nvSpPr>
            <p:spPr>
              <a:xfrm>
                <a:off x="6980577" y="3763851"/>
                <a:ext cx="382222" cy="324470"/>
              </a:xfrm>
              <a:prstGeom prst="rect">
                <a:avLst/>
              </a:prstGeom>
              <a:blipFill>
                <a:blip r:embed="rId15"/>
                <a:stretch>
                  <a:fillRect l="-3226" r="-3226" b="-44444"/>
                </a:stretch>
              </a:blipFill>
            </p:spPr>
            <p:txBody>
              <a:bodyPr/>
              <a:lstStyle/>
              <a:p>
                <a:r>
                  <a:rPr lang="en-US">
                    <a:noFill/>
                  </a:rPr>
                  <a:t> </a:t>
                </a:r>
              </a:p>
            </p:txBody>
          </p:sp>
        </mc:Fallback>
      </mc:AlternateContent>
      <p:sp>
        <p:nvSpPr>
          <p:cNvPr id="236" name="Oval 235">
            <a:extLst>
              <a:ext uri="{FF2B5EF4-FFF2-40B4-BE49-F238E27FC236}">
                <a16:creationId xmlns:a16="http://schemas.microsoft.com/office/drawing/2014/main" id="{CE121944-A0A6-9540-B20F-0EDDCA16E3BB}"/>
              </a:ext>
            </a:extLst>
          </p:cNvPr>
          <p:cNvSpPr/>
          <p:nvPr/>
        </p:nvSpPr>
        <p:spPr>
          <a:xfrm>
            <a:off x="382925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a:extLst>
              <a:ext uri="{FF2B5EF4-FFF2-40B4-BE49-F238E27FC236}">
                <a16:creationId xmlns:a16="http://schemas.microsoft.com/office/drawing/2014/main" id="{BD7EEB06-7E51-7142-BE9F-C5DC83CDAF3A}"/>
              </a:ext>
            </a:extLst>
          </p:cNvPr>
          <p:cNvSpPr/>
          <p:nvPr/>
        </p:nvSpPr>
        <p:spPr>
          <a:xfrm>
            <a:off x="3766179" y="3065482"/>
            <a:ext cx="4458925" cy="302691"/>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B75A2D67-BE89-A046-8C98-D0525AD4C83B}"/>
              </a:ext>
            </a:extLst>
          </p:cNvPr>
          <p:cNvSpPr/>
          <p:nvPr/>
        </p:nvSpPr>
        <p:spPr>
          <a:xfrm>
            <a:off x="411587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0B64B32-F51A-A94F-BC53-AF4A89E95373}"/>
              </a:ext>
            </a:extLst>
          </p:cNvPr>
          <p:cNvSpPr/>
          <p:nvPr/>
        </p:nvSpPr>
        <p:spPr>
          <a:xfrm>
            <a:off x="442058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E54CDCD9-9DC0-8C49-A13B-24F1FB4FE474}"/>
              </a:ext>
            </a:extLst>
          </p:cNvPr>
          <p:cNvSpPr/>
          <p:nvPr/>
        </p:nvSpPr>
        <p:spPr>
          <a:xfrm>
            <a:off x="4707197"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AB0C80-447F-4C4B-BD43-A43A1894A2A2}"/>
              </a:ext>
            </a:extLst>
          </p:cNvPr>
          <p:cNvSpPr/>
          <p:nvPr/>
        </p:nvSpPr>
        <p:spPr>
          <a:xfrm>
            <a:off x="5000989"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F54F509F-0549-4441-9234-5E9FD0794585}"/>
              </a:ext>
            </a:extLst>
          </p:cNvPr>
          <p:cNvSpPr/>
          <p:nvPr/>
        </p:nvSpPr>
        <p:spPr>
          <a:xfrm>
            <a:off x="5287606"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F2D58B6-5DC8-B34D-86EF-9B0FF1C6D9EE}"/>
              </a:ext>
            </a:extLst>
          </p:cNvPr>
          <p:cNvSpPr/>
          <p:nvPr/>
        </p:nvSpPr>
        <p:spPr>
          <a:xfrm>
            <a:off x="5592311"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A12F27A-4DE1-C24B-99AB-7447897110F7}"/>
              </a:ext>
            </a:extLst>
          </p:cNvPr>
          <p:cNvSpPr/>
          <p:nvPr/>
        </p:nvSpPr>
        <p:spPr>
          <a:xfrm>
            <a:off x="5878928"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E0B43250-3516-8640-9DC1-EFA7944ED949}"/>
              </a:ext>
            </a:extLst>
          </p:cNvPr>
          <p:cNvSpPr/>
          <p:nvPr/>
        </p:nvSpPr>
        <p:spPr>
          <a:xfrm>
            <a:off x="6165226"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F57AECFE-158D-EB4F-B83D-519854B47321}"/>
              </a:ext>
            </a:extLst>
          </p:cNvPr>
          <p:cNvSpPr/>
          <p:nvPr/>
        </p:nvSpPr>
        <p:spPr>
          <a:xfrm>
            <a:off x="645184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B337C5F-FF0F-464D-A1A8-FAF42AB976BC}"/>
              </a:ext>
            </a:extLst>
          </p:cNvPr>
          <p:cNvSpPr/>
          <p:nvPr/>
        </p:nvSpPr>
        <p:spPr>
          <a:xfrm>
            <a:off x="675654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88713FE-86F2-4841-A83D-21BE21108C05}"/>
              </a:ext>
            </a:extLst>
          </p:cNvPr>
          <p:cNvSpPr/>
          <p:nvPr/>
        </p:nvSpPr>
        <p:spPr>
          <a:xfrm>
            <a:off x="704316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BA47EB3C-3E44-9E4F-951F-59CCF32EAB9B}"/>
              </a:ext>
            </a:extLst>
          </p:cNvPr>
          <p:cNvSpPr/>
          <p:nvPr/>
        </p:nvSpPr>
        <p:spPr>
          <a:xfrm>
            <a:off x="7035591"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B4A38EF-57AA-6B4B-AA68-768917BC054C}"/>
              </a:ext>
            </a:extLst>
          </p:cNvPr>
          <p:cNvSpPr/>
          <p:nvPr/>
        </p:nvSpPr>
        <p:spPr>
          <a:xfrm>
            <a:off x="732220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234645B-93D1-934A-AA8A-0E1EF1A2CB36}"/>
              </a:ext>
            </a:extLst>
          </p:cNvPr>
          <p:cNvSpPr/>
          <p:nvPr/>
        </p:nvSpPr>
        <p:spPr>
          <a:xfrm>
            <a:off x="762691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E2C83AA-24B7-254E-AFB6-DB6F27B6A97A}"/>
              </a:ext>
            </a:extLst>
          </p:cNvPr>
          <p:cNvSpPr/>
          <p:nvPr/>
        </p:nvSpPr>
        <p:spPr>
          <a:xfrm>
            <a:off x="791353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ight Arrow 252">
            <a:extLst>
              <a:ext uri="{FF2B5EF4-FFF2-40B4-BE49-F238E27FC236}">
                <a16:creationId xmlns:a16="http://schemas.microsoft.com/office/drawing/2014/main" id="{88FB3A2E-7580-A74F-928F-76232F226A14}"/>
              </a:ext>
            </a:extLst>
          </p:cNvPr>
          <p:cNvSpPr/>
          <p:nvPr/>
        </p:nvSpPr>
        <p:spPr>
          <a:xfrm rot="16200000">
            <a:off x="5824023" y="268200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26A8F858-0AC0-5E41-888F-28AD4064D641}"/>
              </a:ext>
            </a:extLst>
          </p:cNvPr>
          <p:cNvSpPr/>
          <p:nvPr/>
        </p:nvSpPr>
        <p:spPr>
          <a:xfrm>
            <a:off x="5711585" y="2304412"/>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FB451A6-B2C5-254C-AD05-6E0550F70D0A}"/>
              </a:ext>
            </a:extLst>
          </p:cNvPr>
          <p:cNvSpPr/>
          <p:nvPr/>
        </p:nvSpPr>
        <p:spPr>
          <a:xfrm>
            <a:off x="576869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A1FC23D-E94B-5F46-AEF2-D2A9D49FF55F}"/>
              </a:ext>
            </a:extLst>
          </p:cNvPr>
          <p:cNvSpPr/>
          <p:nvPr/>
        </p:nvSpPr>
        <p:spPr>
          <a:xfrm>
            <a:off x="590290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EA3A537-2A2D-6A46-B8A5-3ED19252303F}"/>
              </a:ext>
            </a:extLst>
          </p:cNvPr>
          <p:cNvSpPr/>
          <p:nvPr/>
        </p:nvSpPr>
        <p:spPr>
          <a:xfrm>
            <a:off x="6037112"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6689FBF9-BD21-A047-A312-827D69CCF566}"/>
              </a:ext>
            </a:extLst>
          </p:cNvPr>
          <p:cNvSpPr/>
          <p:nvPr/>
        </p:nvSpPr>
        <p:spPr>
          <a:xfrm>
            <a:off x="6174380"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itle 1">
            <a:extLst>
              <a:ext uri="{FF2B5EF4-FFF2-40B4-BE49-F238E27FC236}">
                <a16:creationId xmlns:a16="http://schemas.microsoft.com/office/drawing/2014/main" id="{0384EDF2-BBE4-2943-820F-9B87605170DC}"/>
              </a:ext>
            </a:extLst>
          </p:cNvPr>
          <p:cNvSpPr txBox="1">
            <a:spLocks/>
          </p:cNvSpPr>
          <p:nvPr/>
        </p:nvSpPr>
        <p:spPr>
          <a:xfrm>
            <a:off x="4600318" y="1938718"/>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dirty="0"/>
          </a:p>
        </p:txBody>
      </p:sp>
    </p:spTree>
    <p:extLst>
      <p:ext uri="{BB962C8B-B14F-4D97-AF65-F5344CB8AC3E}">
        <p14:creationId xmlns:p14="http://schemas.microsoft.com/office/powerpoint/2010/main" val="1528293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A9822D-A10C-FC42-AC75-1BA06F3EE254}"/>
              </a:ext>
            </a:extLst>
          </p:cNvPr>
          <p:cNvSpPr/>
          <p:nvPr/>
        </p:nvSpPr>
        <p:spPr>
          <a:xfrm>
            <a:off x="0" y="0"/>
            <a:ext cx="12433300" cy="6858000"/>
          </a:xfrm>
          <a:prstGeom prst="rect">
            <a:avLst/>
          </a:prstGeom>
          <a:solidFill>
            <a:srgbClr val="FFE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FC7E42-D7E0-3640-B049-342F21504A72}"/>
              </a:ext>
            </a:extLst>
          </p:cNvPr>
          <p:cNvSpPr/>
          <p:nvPr/>
        </p:nvSpPr>
        <p:spPr>
          <a:xfrm>
            <a:off x="537754" y="557348"/>
            <a:ext cx="11357791" cy="5743303"/>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CD50452-60BF-E24A-9822-55A109FE780D}"/>
              </a:ext>
            </a:extLst>
          </p:cNvPr>
          <p:cNvSpPr>
            <a:spLocks noGrp="1"/>
          </p:cNvSpPr>
          <p:nvPr>
            <p:ph type="title"/>
          </p:nvPr>
        </p:nvSpPr>
        <p:spPr>
          <a:xfrm>
            <a:off x="937985" y="862150"/>
            <a:ext cx="10544266" cy="5120640"/>
          </a:xfrm>
          <a:noFill/>
          <a:ln w="60325">
            <a:noFill/>
          </a:ln>
        </p:spPr>
        <p:txBody>
          <a:bodyPr>
            <a:noAutofit/>
          </a:bodyPr>
          <a:lstStyle/>
          <a:p>
            <a:pPr>
              <a:lnSpc>
                <a:spcPct val="150000"/>
              </a:lnSpc>
              <a:spcBef>
                <a:spcPts val="3000"/>
              </a:spcBef>
            </a:pPr>
            <a:r>
              <a:rPr lang="en-US" dirty="0"/>
              <a:t>This concludes the </a:t>
            </a:r>
            <a:r>
              <a:rPr lang="en-US" u="sng" dirty="0"/>
              <a:t>foundation</a:t>
            </a:r>
            <a:r>
              <a:rPr lang="en-US" dirty="0"/>
              <a:t> in sequential representation.</a:t>
            </a:r>
            <a:br>
              <a:rPr lang="en-US" dirty="0"/>
            </a:br>
            <a:br>
              <a:rPr lang="en-US" dirty="0"/>
            </a:br>
            <a:r>
              <a:rPr lang="en-US" dirty="0"/>
              <a:t>Most state-of-the-art advances are based on those core RNN/LSTM ideas. But, with tens of thousands of researchers and hackers exploring deep learning, there are many tweaks that haven proven useful.</a:t>
            </a:r>
            <a:br>
              <a:rPr lang="en-US" dirty="0"/>
            </a:br>
            <a:br>
              <a:rPr lang="en-US" dirty="0"/>
            </a:br>
            <a:r>
              <a:rPr lang="en-US" dirty="0"/>
              <a:t>(This is where things get crazy.)</a:t>
            </a:r>
          </a:p>
        </p:txBody>
      </p:sp>
      <p:sp>
        <p:nvSpPr>
          <p:cNvPr id="5" name="Slide Number Placeholder 9">
            <a:extLst>
              <a:ext uri="{FF2B5EF4-FFF2-40B4-BE49-F238E27FC236}">
                <a16:creationId xmlns:a16="http://schemas.microsoft.com/office/drawing/2014/main" id="{A2ACD3A8-7012-6E4D-80D3-82F5BB21E40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dirty="0"/>
          </a:p>
        </p:txBody>
      </p:sp>
    </p:spTree>
    <p:extLst>
      <p:ext uri="{BB962C8B-B14F-4D97-AF65-F5344CB8AC3E}">
        <p14:creationId xmlns:p14="http://schemas.microsoft.com/office/powerpoint/2010/main" val="1368473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2228752"/>
            <a:ext cx="571221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B934060B-8E4C-BC4A-BE7C-B793355CD26D}"/>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3452078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4" y="3075971"/>
            <a:ext cx="325368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FC77D7CE-D28D-EC4B-9639-F4942B766843}"/>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140924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216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524656" y="12192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dirty="0"/>
              <a:t>RNNs/LSTMs use the </a:t>
            </a:r>
            <a:r>
              <a:rPr lang="en-US" dirty="0">
                <a:solidFill>
                  <a:srgbClr val="C00000"/>
                </a:solidFill>
              </a:rPr>
              <a:t>left-to-right </a:t>
            </a:r>
            <a:r>
              <a:rPr lang="en-US" dirty="0"/>
              <a:t>context and sequentially process data.</a:t>
            </a:r>
          </a:p>
          <a:p>
            <a:pPr>
              <a:lnSpc>
                <a:spcPct val="150000"/>
              </a:lnSpc>
              <a:spcBef>
                <a:spcPts val="2000"/>
              </a:spcBef>
            </a:pPr>
            <a:r>
              <a:rPr lang="en-US" dirty="0"/>
              <a:t>If you have </a:t>
            </a:r>
            <a:r>
              <a:rPr lang="en-US" u="sng" dirty="0"/>
              <a:t>full access</a:t>
            </a:r>
            <a:r>
              <a:rPr lang="en-US" dirty="0"/>
              <a:t> to the data at testing time, why not make use of the flow of information from </a:t>
            </a:r>
            <a:r>
              <a:rPr lang="en-US" dirty="0">
                <a:solidFill>
                  <a:srgbClr val="C00000"/>
                </a:solidFill>
              </a:rPr>
              <a:t>right-to-left,</a:t>
            </a:r>
            <a:r>
              <a:rPr lang="en-US" dirty="0"/>
              <a:t> also?</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Slide Number Placeholder 9">
            <a:extLst>
              <a:ext uri="{FF2B5EF4-FFF2-40B4-BE49-F238E27FC236}">
                <a16:creationId xmlns:a16="http://schemas.microsoft.com/office/drawing/2014/main" id="{4C9FFB34-75C0-774B-9291-CE52FC1CC8D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dirty="0"/>
          </a:p>
        </p:txBody>
      </p:sp>
    </p:spTree>
    <p:extLst>
      <p:ext uri="{BB962C8B-B14F-4D97-AF65-F5344CB8AC3E}">
        <p14:creationId xmlns:p14="http://schemas.microsoft.com/office/powerpoint/2010/main" val="544008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6"/>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7"/>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8"/>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9"/>
                <a:stretch>
                  <a:fillRect l="-16216"/>
                </a:stretch>
              </a:blipFill>
            </p:spPr>
            <p:txBody>
              <a:bodyPr/>
              <a:lstStyle/>
              <a:p>
                <a:r>
                  <a:rPr lang="en-US">
                    <a:noFill/>
                  </a:rPr>
                  <a:t> </a:t>
                </a:r>
              </a:p>
            </p:txBody>
          </p:sp>
        </mc:Fallback>
      </mc:AlternateContent>
      <p:sp>
        <p:nvSpPr>
          <p:cNvPr id="136" name="Title 1">
            <a:extLst>
              <a:ext uri="{FF2B5EF4-FFF2-40B4-BE49-F238E27FC236}">
                <a16:creationId xmlns:a16="http://schemas.microsoft.com/office/drawing/2014/main" id="{EFD00EBC-8FE5-9C4E-8290-B57C30A420F5}"/>
              </a:ext>
            </a:extLst>
          </p:cNvPr>
          <p:cNvSpPr txBox="1">
            <a:spLocks/>
          </p:cNvSpPr>
          <p:nvPr/>
        </p:nvSpPr>
        <p:spPr>
          <a:xfrm>
            <a:off x="1769494" y="1257028"/>
            <a:ext cx="9168744" cy="714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For brevity, let’s use the follow schematic to represent an RNN</a:t>
            </a:r>
          </a:p>
        </p:txBody>
      </p:sp>
      <p:sp>
        <p:nvSpPr>
          <p:cNvPr id="50" name="Slide Number Placeholder 9">
            <a:extLst>
              <a:ext uri="{FF2B5EF4-FFF2-40B4-BE49-F238E27FC236}">
                <a16:creationId xmlns:a16="http://schemas.microsoft.com/office/drawing/2014/main" id="{AADE7541-9329-AB4E-93AF-CFD5680F6CB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dirty="0"/>
          </a:p>
        </p:txBody>
      </p:sp>
    </p:spTree>
    <p:extLst>
      <p:ext uri="{BB962C8B-B14F-4D97-AF65-F5344CB8AC3E}">
        <p14:creationId xmlns:p14="http://schemas.microsoft.com/office/powerpoint/2010/main" val="95333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sp>
        <p:nvSpPr>
          <p:cNvPr id="106" name="Title 1">
            <a:extLst>
              <a:ext uri="{FF2B5EF4-FFF2-40B4-BE49-F238E27FC236}">
                <a16:creationId xmlns:a16="http://schemas.microsoft.com/office/drawing/2014/main" id="{1461619B-392D-6749-8080-79E182EBB9CD}"/>
              </a:ext>
            </a:extLst>
          </p:cNvPr>
          <p:cNvSpPr txBox="1">
            <a:spLocks/>
          </p:cNvSpPr>
          <p:nvPr/>
        </p:nvSpPr>
        <p:spPr>
          <a:xfrm>
            <a:off x="1769494" y="1257028"/>
            <a:ext cx="9168744" cy="714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For brevity, let’s use the follow schematic to represent an RNN</a:t>
            </a:r>
          </a:p>
        </p:txBody>
      </p:sp>
      <p:sp>
        <p:nvSpPr>
          <p:cNvPr id="110" name="Slide Number Placeholder 9">
            <a:extLst>
              <a:ext uri="{FF2B5EF4-FFF2-40B4-BE49-F238E27FC236}">
                <a16:creationId xmlns:a16="http://schemas.microsoft.com/office/drawing/2014/main" id="{48E5CD71-D9C7-3D46-846C-584BB7F78A5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dirty="0"/>
          </a:p>
        </p:txBody>
      </p:sp>
    </p:spTree>
    <p:extLst>
      <p:ext uri="{BB962C8B-B14F-4D97-AF65-F5344CB8AC3E}">
        <p14:creationId xmlns:p14="http://schemas.microsoft.com/office/powerpoint/2010/main" val="1541582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grpSp>
        <p:nvGrpSpPr>
          <p:cNvPr id="149" name="Group 148">
            <a:extLst>
              <a:ext uri="{FF2B5EF4-FFF2-40B4-BE49-F238E27FC236}">
                <a16:creationId xmlns:a16="http://schemas.microsoft.com/office/drawing/2014/main" id="{EF2F8E7E-85F9-1C41-A63D-B3A0EEA0D934}"/>
              </a:ext>
            </a:extLst>
          </p:cNvPr>
          <p:cNvGrpSpPr/>
          <p:nvPr/>
        </p:nvGrpSpPr>
        <p:grpSpPr>
          <a:xfrm rot="16200000">
            <a:off x="4240169" y="2496690"/>
            <a:ext cx="1116182" cy="311369"/>
            <a:chOff x="2297660" y="4140836"/>
            <a:chExt cx="1116182" cy="311369"/>
          </a:xfrm>
        </p:grpSpPr>
        <p:sp>
          <p:nvSpPr>
            <p:cNvPr id="150" name="Rounded Rectangle 149">
              <a:extLst>
                <a:ext uri="{FF2B5EF4-FFF2-40B4-BE49-F238E27FC236}">
                  <a16:creationId xmlns:a16="http://schemas.microsoft.com/office/drawing/2014/main" id="{831421CC-D4E8-7A4B-9A77-B1D994BC2D10}"/>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54C2483-4325-BC4C-9F2C-8E7415159B1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C24B26-5C89-0B46-9173-F7E87DBAC7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BD8C7F1-38F5-0948-A2F1-EAEBA90F20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7BCF7B-C9AE-5C47-B8D8-DAB27F0626D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54C140CB-0AB0-5047-A16E-E34C85B3BF14}"/>
                  </a:ext>
                </a:extLst>
              </p:cNvPr>
              <p:cNvSpPr txBox="1">
                <a:spLocks/>
              </p:cNvSpPr>
              <p:nvPr/>
            </p:nvSpPr>
            <p:spPr>
              <a:xfrm>
                <a:off x="4149574"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54C140CB-0AB0-5047-A16E-E34C85B3BF14}"/>
                  </a:ext>
                </a:extLst>
              </p:cNvPr>
              <p:cNvSpPr txBox="1">
                <a:spLocks noRot="1" noChangeAspect="1" noMove="1" noResize="1" noEditPoints="1" noAdjustHandles="1" noChangeArrowheads="1" noChangeShapeType="1" noTextEdit="1"/>
              </p:cNvSpPr>
              <p:nvPr/>
            </p:nvSpPr>
            <p:spPr>
              <a:xfrm>
                <a:off x="4149574" y="2718257"/>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759E582D-C931-B049-9A38-57BC4B2C6115}"/>
                  </a:ext>
                </a:extLst>
              </p:cNvPr>
              <p:cNvSpPr txBox="1">
                <a:spLocks/>
              </p:cNvSpPr>
              <p:nvPr/>
            </p:nvSpPr>
            <p:spPr>
              <a:xfrm>
                <a:off x="4182465"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759E582D-C931-B049-9A38-57BC4B2C6115}"/>
                  </a:ext>
                </a:extLst>
              </p:cNvPr>
              <p:cNvSpPr txBox="1">
                <a:spLocks noRot="1" noChangeAspect="1" noMove="1" noResize="1" noEditPoints="1" noAdjustHandles="1" noChangeArrowheads="1" noChangeShapeType="1" noTextEdit="1"/>
              </p:cNvSpPr>
              <p:nvPr/>
            </p:nvSpPr>
            <p:spPr>
              <a:xfrm>
                <a:off x="4182465" y="2141638"/>
                <a:ext cx="466367" cy="503588"/>
              </a:xfrm>
              <a:prstGeom prst="rect">
                <a:avLst/>
              </a:prstGeom>
              <a:blipFill>
                <a:blip r:embed="rId17"/>
                <a:stretch>
                  <a:fillRect l="-15789" b="-2500"/>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524BA0F9-44C0-774A-A06F-16406522B7AB}"/>
              </a:ext>
            </a:extLst>
          </p:cNvPr>
          <p:cNvGrpSpPr/>
          <p:nvPr/>
        </p:nvGrpSpPr>
        <p:grpSpPr>
          <a:xfrm rot="16200000">
            <a:off x="5465297" y="2496690"/>
            <a:ext cx="1116182" cy="311369"/>
            <a:chOff x="2297660" y="4140836"/>
            <a:chExt cx="1116182" cy="311369"/>
          </a:xfrm>
        </p:grpSpPr>
        <p:sp>
          <p:nvSpPr>
            <p:cNvPr id="159" name="Rounded Rectangle 158">
              <a:extLst>
                <a:ext uri="{FF2B5EF4-FFF2-40B4-BE49-F238E27FC236}">
                  <a16:creationId xmlns:a16="http://schemas.microsoft.com/office/drawing/2014/main" id="{82CC5667-8536-4A43-B47E-9D35FB5D2D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ACF1C8-50C5-D643-B95A-FB68837AA0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2E5D5A8-3C96-6244-A57D-AF5026689E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99EA73-83E4-1149-AF5D-C53C7DF88BC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A16EBA4-6072-C941-A1BC-F5207FAB013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4" name="Content Placeholder 2">
                <a:extLst>
                  <a:ext uri="{FF2B5EF4-FFF2-40B4-BE49-F238E27FC236}">
                    <a16:creationId xmlns:a16="http://schemas.microsoft.com/office/drawing/2014/main" id="{80778044-62FA-3C43-A421-4722343DBE98}"/>
                  </a:ext>
                </a:extLst>
              </p:cNvPr>
              <p:cNvSpPr txBox="1">
                <a:spLocks/>
              </p:cNvSpPr>
              <p:nvPr/>
            </p:nvSpPr>
            <p:spPr>
              <a:xfrm>
                <a:off x="5374702"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64" name="Content Placeholder 2">
                <a:extLst>
                  <a:ext uri="{FF2B5EF4-FFF2-40B4-BE49-F238E27FC236}">
                    <a16:creationId xmlns:a16="http://schemas.microsoft.com/office/drawing/2014/main" id="{80778044-62FA-3C43-A421-4722343DBE98}"/>
                  </a:ext>
                </a:extLst>
              </p:cNvPr>
              <p:cNvSpPr txBox="1">
                <a:spLocks noRot="1" noChangeAspect="1" noMove="1" noResize="1" noEditPoints="1" noAdjustHandles="1" noChangeArrowheads="1" noChangeShapeType="1" noTextEdit="1"/>
              </p:cNvSpPr>
              <p:nvPr/>
            </p:nvSpPr>
            <p:spPr>
              <a:xfrm>
                <a:off x="5374702" y="2718257"/>
                <a:ext cx="466367" cy="503588"/>
              </a:xfrm>
              <a:prstGeom prst="rect">
                <a:avLst/>
              </a:prstGeom>
              <a:blipFill>
                <a:blip r:embed="rId18"/>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Content Placeholder 2">
                <a:extLst>
                  <a:ext uri="{FF2B5EF4-FFF2-40B4-BE49-F238E27FC236}">
                    <a16:creationId xmlns:a16="http://schemas.microsoft.com/office/drawing/2014/main" id="{41A88944-D2CC-5C4C-B790-78B1C92B9FA5}"/>
                  </a:ext>
                </a:extLst>
              </p:cNvPr>
              <p:cNvSpPr txBox="1">
                <a:spLocks/>
              </p:cNvSpPr>
              <p:nvPr/>
            </p:nvSpPr>
            <p:spPr>
              <a:xfrm>
                <a:off x="5407593"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65" name="Content Placeholder 2">
                <a:extLst>
                  <a:ext uri="{FF2B5EF4-FFF2-40B4-BE49-F238E27FC236}">
                    <a16:creationId xmlns:a16="http://schemas.microsoft.com/office/drawing/2014/main" id="{41A88944-D2CC-5C4C-B790-78B1C92B9FA5}"/>
                  </a:ext>
                </a:extLst>
              </p:cNvPr>
              <p:cNvSpPr txBox="1">
                <a:spLocks noRot="1" noChangeAspect="1" noMove="1" noResize="1" noEditPoints="1" noAdjustHandles="1" noChangeArrowheads="1" noChangeShapeType="1" noTextEdit="1"/>
              </p:cNvSpPr>
              <p:nvPr/>
            </p:nvSpPr>
            <p:spPr>
              <a:xfrm>
                <a:off x="5407593" y="2141638"/>
                <a:ext cx="466367" cy="503588"/>
              </a:xfrm>
              <a:prstGeom prst="rect">
                <a:avLst/>
              </a:prstGeom>
              <a:blipFill>
                <a:blip r:embed="rId14"/>
                <a:stretch>
                  <a:fillRect l="-15789" b="-2500"/>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898AD321-4E54-F848-B556-223A269037D7}"/>
              </a:ext>
            </a:extLst>
          </p:cNvPr>
          <p:cNvGrpSpPr/>
          <p:nvPr/>
        </p:nvGrpSpPr>
        <p:grpSpPr>
          <a:xfrm rot="16200000">
            <a:off x="6742070" y="2496689"/>
            <a:ext cx="1116182" cy="311369"/>
            <a:chOff x="2297660" y="4140836"/>
            <a:chExt cx="1116182" cy="311369"/>
          </a:xfrm>
        </p:grpSpPr>
        <p:sp>
          <p:nvSpPr>
            <p:cNvPr id="167" name="Rounded Rectangle 166">
              <a:extLst>
                <a:ext uri="{FF2B5EF4-FFF2-40B4-BE49-F238E27FC236}">
                  <a16:creationId xmlns:a16="http://schemas.microsoft.com/office/drawing/2014/main" id="{A2521774-C4A3-714B-A25E-501AE95601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D36962C-73CA-AB4D-923E-E1D044DD0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4F6ED50-39D8-1C41-971C-4046C8DBAFC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FB70222-E092-0947-9C1C-84A2F453795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FBBB9EB-AD38-9E43-B296-D6914275D2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B4C3B82F-F6CE-E942-972C-E49F8F650AEF}"/>
                  </a:ext>
                </a:extLst>
              </p:cNvPr>
              <p:cNvSpPr txBox="1">
                <a:spLocks/>
              </p:cNvSpPr>
              <p:nvPr/>
            </p:nvSpPr>
            <p:spPr>
              <a:xfrm>
                <a:off x="6651475" y="27182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B4C3B82F-F6CE-E942-972C-E49F8F650AEF}"/>
                  </a:ext>
                </a:extLst>
              </p:cNvPr>
              <p:cNvSpPr txBox="1">
                <a:spLocks noRot="1" noChangeAspect="1" noMove="1" noResize="1" noEditPoints="1" noAdjustHandles="1" noChangeArrowheads="1" noChangeShapeType="1" noTextEdit="1"/>
              </p:cNvSpPr>
              <p:nvPr/>
            </p:nvSpPr>
            <p:spPr>
              <a:xfrm>
                <a:off x="6651475" y="2718256"/>
                <a:ext cx="466367" cy="503588"/>
              </a:xfrm>
              <a:prstGeom prst="rect">
                <a:avLst/>
              </a:prstGeom>
              <a:blipFill>
                <a:blip r:embed="rId1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Content Placeholder 2">
                <a:extLst>
                  <a:ext uri="{FF2B5EF4-FFF2-40B4-BE49-F238E27FC236}">
                    <a16:creationId xmlns:a16="http://schemas.microsoft.com/office/drawing/2014/main" id="{1227E4BB-A705-0344-ABAA-7FE450EC2D5B}"/>
                  </a:ext>
                </a:extLst>
              </p:cNvPr>
              <p:cNvSpPr txBox="1">
                <a:spLocks/>
              </p:cNvSpPr>
              <p:nvPr/>
            </p:nvSpPr>
            <p:spPr>
              <a:xfrm>
                <a:off x="6684366" y="21416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73" name="Content Placeholder 2">
                <a:extLst>
                  <a:ext uri="{FF2B5EF4-FFF2-40B4-BE49-F238E27FC236}">
                    <a16:creationId xmlns:a16="http://schemas.microsoft.com/office/drawing/2014/main" id="{1227E4BB-A705-0344-ABAA-7FE450EC2D5B}"/>
                  </a:ext>
                </a:extLst>
              </p:cNvPr>
              <p:cNvSpPr txBox="1">
                <a:spLocks noRot="1" noChangeAspect="1" noMove="1" noResize="1" noEditPoints="1" noAdjustHandles="1" noChangeArrowheads="1" noChangeShapeType="1" noTextEdit="1"/>
              </p:cNvSpPr>
              <p:nvPr/>
            </p:nvSpPr>
            <p:spPr>
              <a:xfrm>
                <a:off x="6684366" y="2141637"/>
                <a:ext cx="466367" cy="503588"/>
              </a:xfrm>
              <a:prstGeom prst="rect">
                <a:avLst/>
              </a:prstGeom>
              <a:blipFill>
                <a:blip r:embed="rId15"/>
                <a:stretch>
                  <a:fillRect l="-15789" b="-2500"/>
                </a:stretch>
              </a:blipFill>
            </p:spPr>
            <p:txBody>
              <a:bodyPr/>
              <a:lstStyle/>
              <a:p>
                <a:r>
                  <a:rPr lang="en-US">
                    <a:noFill/>
                  </a:rPr>
                  <a:t> </a:t>
                </a:r>
              </a:p>
            </p:txBody>
          </p:sp>
        </mc:Fallback>
      </mc:AlternateContent>
      <p:grpSp>
        <p:nvGrpSpPr>
          <p:cNvPr id="174" name="Group 173">
            <a:extLst>
              <a:ext uri="{FF2B5EF4-FFF2-40B4-BE49-F238E27FC236}">
                <a16:creationId xmlns:a16="http://schemas.microsoft.com/office/drawing/2014/main" id="{56947FB1-0D59-E042-A8C5-E94B6F4CADAD}"/>
              </a:ext>
            </a:extLst>
          </p:cNvPr>
          <p:cNvGrpSpPr/>
          <p:nvPr/>
        </p:nvGrpSpPr>
        <p:grpSpPr>
          <a:xfrm rot="16200000">
            <a:off x="8068409" y="2496688"/>
            <a:ext cx="1116182" cy="311369"/>
            <a:chOff x="2297660" y="4140836"/>
            <a:chExt cx="1116182" cy="311369"/>
          </a:xfrm>
        </p:grpSpPr>
        <p:sp>
          <p:nvSpPr>
            <p:cNvPr id="175" name="Rounded Rectangle 174">
              <a:extLst>
                <a:ext uri="{FF2B5EF4-FFF2-40B4-BE49-F238E27FC236}">
                  <a16:creationId xmlns:a16="http://schemas.microsoft.com/office/drawing/2014/main" id="{DC491FFE-AD71-B247-B36F-7072B63D15F3}"/>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D3C225-C5B3-4A47-AEDC-145500A6DC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353E1EF-8012-2F49-9E99-C43745DB0F6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7A758EF-51DA-0048-8233-7564331A217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D9587-C696-544C-A65A-4E908D8F79D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03707FA-E873-424C-B2E3-2C2B84280575}"/>
                  </a:ext>
                </a:extLst>
              </p:cNvPr>
              <p:cNvSpPr txBox="1">
                <a:spLocks/>
              </p:cNvSpPr>
              <p:nvPr/>
            </p:nvSpPr>
            <p:spPr>
              <a:xfrm>
                <a:off x="7977814" y="271825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03707FA-E873-424C-B2E3-2C2B84280575}"/>
                  </a:ext>
                </a:extLst>
              </p:cNvPr>
              <p:cNvSpPr txBox="1">
                <a:spLocks noRot="1" noChangeAspect="1" noMove="1" noResize="1" noEditPoints="1" noAdjustHandles="1" noChangeArrowheads="1" noChangeShapeType="1" noTextEdit="1"/>
              </p:cNvSpPr>
              <p:nvPr/>
            </p:nvSpPr>
            <p:spPr>
              <a:xfrm>
                <a:off x="7977814" y="2718255"/>
                <a:ext cx="466367" cy="503588"/>
              </a:xfrm>
              <a:prstGeom prst="rect">
                <a:avLst/>
              </a:prstGeom>
              <a:blipFill>
                <a:blip r:embed="rId2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Content Placeholder 2">
                <a:extLst>
                  <a:ext uri="{FF2B5EF4-FFF2-40B4-BE49-F238E27FC236}">
                    <a16:creationId xmlns:a16="http://schemas.microsoft.com/office/drawing/2014/main" id="{8C987A6B-7C0D-D541-B105-6AC98389193D}"/>
                  </a:ext>
                </a:extLst>
              </p:cNvPr>
              <p:cNvSpPr txBox="1">
                <a:spLocks/>
              </p:cNvSpPr>
              <p:nvPr/>
            </p:nvSpPr>
            <p:spPr>
              <a:xfrm>
                <a:off x="8010705" y="21416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81" name="Content Placeholder 2">
                <a:extLst>
                  <a:ext uri="{FF2B5EF4-FFF2-40B4-BE49-F238E27FC236}">
                    <a16:creationId xmlns:a16="http://schemas.microsoft.com/office/drawing/2014/main" id="{8C987A6B-7C0D-D541-B105-6AC98389193D}"/>
                  </a:ext>
                </a:extLst>
              </p:cNvPr>
              <p:cNvSpPr txBox="1">
                <a:spLocks noRot="1" noChangeAspect="1" noMove="1" noResize="1" noEditPoints="1" noAdjustHandles="1" noChangeArrowheads="1" noChangeShapeType="1" noTextEdit="1"/>
              </p:cNvSpPr>
              <p:nvPr/>
            </p:nvSpPr>
            <p:spPr>
              <a:xfrm>
                <a:off x="8010705" y="2141636"/>
                <a:ext cx="466367" cy="503588"/>
              </a:xfrm>
              <a:prstGeom prst="rect">
                <a:avLst/>
              </a:prstGeom>
              <a:blipFill>
                <a:blip r:embed="rId21"/>
                <a:stretch>
                  <a:fillRect l="-16216" b="-2500"/>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00D85FEA-08DD-4F46-8B51-CD266028460A}"/>
              </a:ext>
            </a:extLst>
          </p:cNvPr>
          <p:cNvSpPr txBox="1">
            <a:spLocks/>
          </p:cNvSpPr>
          <p:nvPr/>
        </p:nvSpPr>
        <p:spPr>
          <a:xfrm>
            <a:off x="236508" y="2420644"/>
            <a:ext cx="339399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Concatenate the hidden layers</a:t>
            </a:r>
          </a:p>
        </p:txBody>
      </p:sp>
      <p:sp>
        <p:nvSpPr>
          <p:cNvPr id="136" name="Slide Number Placeholder 9">
            <a:extLst>
              <a:ext uri="{FF2B5EF4-FFF2-40B4-BE49-F238E27FC236}">
                <a16:creationId xmlns:a16="http://schemas.microsoft.com/office/drawing/2014/main" id="{BD6E498E-3B89-1040-A921-6DB3C483F56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dirty="0"/>
          </a:p>
        </p:txBody>
      </p:sp>
    </p:spTree>
    <p:extLst>
      <p:ext uri="{BB962C8B-B14F-4D97-AF65-F5344CB8AC3E}">
        <p14:creationId xmlns:p14="http://schemas.microsoft.com/office/powerpoint/2010/main" val="3037648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7" name="Content Placeholder 2">
            <a:extLst>
              <a:ext uri="{FF2B5EF4-FFF2-40B4-BE49-F238E27FC236}">
                <a16:creationId xmlns:a16="http://schemas.microsoft.com/office/drawing/2014/main" id="{D25DDBB7-0901-C34C-AAB4-14DC8E54B65F}"/>
              </a:ext>
            </a:extLst>
          </p:cNvPr>
          <p:cNvSpPr txBox="1">
            <a:spLocks/>
          </p:cNvSpPr>
          <p:nvPr/>
        </p:nvSpPr>
        <p:spPr>
          <a:xfrm>
            <a:off x="340077" y="1034606"/>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grpSp>
        <p:nvGrpSpPr>
          <p:cNvPr id="149" name="Group 148">
            <a:extLst>
              <a:ext uri="{FF2B5EF4-FFF2-40B4-BE49-F238E27FC236}">
                <a16:creationId xmlns:a16="http://schemas.microsoft.com/office/drawing/2014/main" id="{EF2F8E7E-85F9-1C41-A63D-B3A0EEA0D934}"/>
              </a:ext>
            </a:extLst>
          </p:cNvPr>
          <p:cNvGrpSpPr/>
          <p:nvPr/>
        </p:nvGrpSpPr>
        <p:grpSpPr>
          <a:xfrm rot="16200000">
            <a:off x="4240169" y="2496690"/>
            <a:ext cx="1116182" cy="311369"/>
            <a:chOff x="2297660" y="4140836"/>
            <a:chExt cx="1116182" cy="311369"/>
          </a:xfrm>
        </p:grpSpPr>
        <p:sp>
          <p:nvSpPr>
            <p:cNvPr id="150" name="Rounded Rectangle 149">
              <a:extLst>
                <a:ext uri="{FF2B5EF4-FFF2-40B4-BE49-F238E27FC236}">
                  <a16:creationId xmlns:a16="http://schemas.microsoft.com/office/drawing/2014/main" id="{831421CC-D4E8-7A4B-9A77-B1D994BC2D10}"/>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54C2483-4325-BC4C-9F2C-8E7415159B1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C24B26-5C89-0B46-9173-F7E87DBAC7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BD8C7F1-38F5-0948-A2F1-EAEBA90F20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7BCF7B-C9AE-5C47-B8D8-DAB27F0626D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54C140CB-0AB0-5047-A16E-E34C85B3BF14}"/>
                  </a:ext>
                </a:extLst>
              </p:cNvPr>
              <p:cNvSpPr txBox="1">
                <a:spLocks/>
              </p:cNvSpPr>
              <p:nvPr/>
            </p:nvSpPr>
            <p:spPr>
              <a:xfrm>
                <a:off x="4149574"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54C140CB-0AB0-5047-A16E-E34C85B3BF14}"/>
                  </a:ext>
                </a:extLst>
              </p:cNvPr>
              <p:cNvSpPr txBox="1">
                <a:spLocks noRot="1" noChangeAspect="1" noMove="1" noResize="1" noEditPoints="1" noAdjustHandles="1" noChangeArrowheads="1" noChangeShapeType="1" noTextEdit="1"/>
              </p:cNvSpPr>
              <p:nvPr/>
            </p:nvSpPr>
            <p:spPr>
              <a:xfrm>
                <a:off x="4149574" y="2718257"/>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759E582D-C931-B049-9A38-57BC4B2C6115}"/>
                  </a:ext>
                </a:extLst>
              </p:cNvPr>
              <p:cNvSpPr txBox="1">
                <a:spLocks/>
              </p:cNvSpPr>
              <p:nvPr/>
            </p:nvSpPr>
            <p:spPr>
              <a:xfrm>
                <a:off x="4182465"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759E582D-C931-B049-9A38-57BC4B2C6115}"/>
                  </a:ext>
                </a:extLst>
              </p:cNvPr>
              <p:cNvSpPr txBox="1">
                <a:spLocks noRot="1" noChangeAspect="1" noMove="1" noResize="1" noEditPoints="1" noAdjustHandles="1" noChangeArrowheads="1" noChangeShapeType="1" noTextEdit="1"/>
              </p:cNvSpPr>
              <p:nvPr/>
            </p:nvSpPr>
            <p:spPr>
              <a:xfrm>
                <a:off x="4182465" y="2141638"/>
                <a:ext cx="466367" cy="503588"/>
              </a:xfrm>
              <a:prstGeom prst="rect">
                <a:avLst/>
              </a:prstGeom>
              <a:blipFill>
                <a:blip r:embed="rId17"/>
                <a:stretch>
                  <a:fillRect l="-15789" b="-2500"/>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524BA0F9-44C0-774A-A06F-16406522B7AB}"/>
              </a:ext>
            </a:extLst>
          </p:cNvPr>
          <p:cNvGrpSpPr/>
          <p:nvPr/>
        </p:nvGrpSpPr>
        <p:grpSpPr>
          <a:xfrm rot="16200000">
            <a:off x="5465297" y="2496690"/>
            <a:ext cx="1116182" cy="311369"/>
            <a:chOff x="2297660" y="4140836"/>
            <a:chExt cx="1116182" cy="311369"/>
          </a:xfrm>
        </p:grpSpPr>
        <p:sp>
          <p:nvSpPr>
            <p:cNvPr id="159" name="Rounded Rectangle 158">
              <a:extLst>
                <a:ext uri="{FF2B5EF4-FFF2-40B4-BE49-F238E27FC236}">
                  <a16:creationId xmlns:a16="http://schemas.microsoft.com/office/drawing/2014/main" id="{82CC5667-8536-4A43-B47E-9D35FB5D2D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ACF1C8-50C5-D643-B95A-FB68837AA0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2E5D5A8-3C96-6244-A57D-AF5026689E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99EA73-83E4-1149-AF5D-C53C7DF88BC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A16EBA4-6072-C941-A1BC-F5207FAB013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4" name="Content Placeholder 2">
                <a:extLst>
                  <a:ext uri="{FF2B5EF4-FFF2-40B4-BE49-F238E27FC236}">
                    <a16:creationId xmlns:a16="http://schemas.microsoft.com/office/drawing/2014/main" id="{80778044-62FA-3C43-A421-4722343DBE98}"/>
                  </a:ext>
                </a:extLst>
              </p:cNvPr>
              <p:cNvSpPr txBox="1">
                <a:spLocks/>
              </p:cNvSpPr>
              <p:nvPr/>
            </p:nvSpPr>
            <p:spPr>
              <a:xfrm>
                <a:off x="5374702"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64" name="Content Placeholder 2">
                <a:extLst>
                  <a:ext uri="{FF2B5EF4-FFF2-40B4-BE49-F238E27FC236}">
                    <a16:creationId xmlns:a16="http://schemas.microsoft.com/office/drawing/2014/main" id="{80778044-62FA-3C43-A421-4722343DBE98}"/>
                  </a:ext>
                </a:extLst>
              </p:cNvPr>
              <p:cNvSpPr txBox="1">
                <a:spLocks noRot="1" noChangeAspect="1" noMove="1" noResize="1" noEditPoints="1" noAdjustHandles="1" noChangeArrowheads="1" noChangeShapeType="1" noTextEdit="1"/>
              </p:cNvSpPr>
              <p:nvPr/>
            </p:nvSpPr>
            <p:spPr>
              <a:xfrm>
                <a:off x="5374702" y="2718257"/>
                <a:ext cx="466367" cy="503588"/>
              </a:xfrm>
              <a:prstGeom prst="rect">
                <a:avLst/>
              </a:prstGeom>
              <a:blipFill>
                <a:blip r:embed="rId18"/>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Content Placeholder 2">
                <a:extLst>
                  <a:ext uri="{FF2B5EF4-FFF2-40B4-BE49-F238E27FC236}">
                    <a16:creationId xmlns:a16="http://schemas.microsoft.com/office/drawing/2014/main" id="{41A88944-D2CC-5C4C-B790-78B1C92B9FA5}"/>
                  </a:ext>
                </a:extLst>
              </p:cNvPr>
              <p:cNvSpPr txBox="1">
                <a:spLocks/>
              </p:cNvSpPr>
              <p:nvPr/>
            </p:nvSpPr>
            <p:spPr>
              <a:xfrm>
                <a:off x="5407593"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65" name="Content Placeholder 2">
                <a:extLst>
                  <a:ext uri="{FF2B5EF4-FFF2-40B4-BE49-F238E27FC236}">
                    <a16:creationId xmlns:a16="http://schemas.microsoft.com/office/drawing/2014/main" id="{41A88944-D2CC-5C4C-B790-78B1C92B9FA5}"/>
                  </a:ext>
                </a:extLst>
              </p:cNvPr>
              <p:cNvSpPr txBox="1">
                <a:spLocks noRot="1" noChangeAspect="1" noMove="1" noResize="1" noEditPoints="1" noAdjustHandles="1" noChangeArrowheads="1" noChangeShapeType="1" noTextEdit="1"/>
              </p:cNvSpPr>
              <p:nvPr/>
            </p:nvSpPr>
            <p:spPr>
              <a:xfrm>
                <a:off x="5407593" y="2141638"/>
                <a:ext cx="466367" cy="503588"/>
              </a:xfrm>
              <a:prstGeom prst="rect">
                <a:avLst/>
              </a:prstGeom>
              <a:blipFill>
                <a:blip r:embed="rId14"/>
                <a:stretch>
                  <a:fillRect l="-15789" b="-2500"/>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898AD321-4E54-F848-B556-223A269037D7}"/>
              </a:ext>
            </a:extLst>
          </p:cNvPr>
          <p:cNvGrpSpPr/>
          <p:nvPr/>
        </p:nvGrpSpPr>
        <p:grpSpPr>
          <a:xfrm rot="16200000">
            <a:off x="6742070" y="2496689"/>
            <a:ext cx="1116182" cy="311369"/>
            <a:chOff x="2297660" y="4140836"/>
            <a:chExt cx="1116182" cy="311369"/>
          </a:xfrm>
        </p:grpSpPr>
        <p:sp>
          <p:nvSpPr>
            <p:cNvPr id="167" name="Rounded Rectangle 166">
              <a:extLst>
                <a:ext uri="{FF2B5EF4-FFF2-40B4-BE49-F238E27FC236}">
                  <a16:creationId xmlns:a16="http://schemas.microsoft.com/office/drawing/2014/main" id="{A2521774-C4A3-714B-A25E-501AE95601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D36962C-73CA-AB4D-923E-E1D044DD0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4F6ED50-39D8-1C41-971C-4046C8DBAFC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FB70222-E092-0947-9C1C-84A2F453795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FBBB9EB-AD38-9E43-B296-D6914275D2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B4C3B82F-F6CE-E942-972C-E49F8F650AEF}"/>
                  </a:ext>
                </a:extLst>
              </p:cNvPr>
              <p:cNvSpPr txBox="1">
                <a:spLocks/>
              </p:cNvSpPr>
              <p:nvPr/>
            </p:nvSpPr>
            <p:spPr>
              <a:xfrm>
                <a:off x="6651475" y="27182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B4C3B82F-F6CE-E942-972C-E49F8F650AEF}"/>
                  </a:ext>
                </a:extLst>
              </p:cNvPr>
              <p:cNvSpPr txBox="1">
                <a:spLocks noRot="1" noChangeAspect="1" noMove="1" noResize="1" noEditPoints="1" noAdjustHandles="1" noChangeArrowheads="1" noChangeShapeType="1" noTextEdit="1"/>
              </p:cNvSpPr>
              <p:nvPr/>
            </p:nvSpPr>
            <p:spPr>
              <a:xfrm>
                <a:off x="6651475" y="2718256"/>
                <a:ext cx="466367" cy="503588"/>
              </a:xfrm>
              <a:prstGeom prst="rect">
                <a:avLst/>
              </a:prstGeom>
              <a:blipFill>
                <a:blip r:embed="rId1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Content Placeholder 2">
                <a:extLst>
                  <a:ext uri="{FF2B5EF4-FFF2-40B4-BE49-F238E27FC236}">
                    <a16:creationId xmlns:a16="http://schemas.microsoft.com/office/drawing/2014/main" id="{1227E4BB-A705-0344-ABAA-7FE450EC2D5B}"/>
                  </a:ext>
                </a:extLst>
              </p:cNvPr>
              <p:cNvSpPr txBox="1">
                <a:spLocks/>
              </p:cNvSpPr>
              <p:nvPr/>
            </p:nvSpPr>
            <p:spPr>
              <a:xfrm>
                <a:off x="6684366" y="21416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73" name="Content Placeholder 2">
                <a:extLst>
                  <a:ext uri="{FF2B5EF4-FFF2-40B4-BE49-F238E27FC236}">
                    <a16:creationId xmlns:a16="http://schemas.microsoft.com/office/drawing/2014/main" id="{1227E4BB-A705-0344-ABAA-7FE450EC2D5B}"/>
                  </a:ext>
                </a:extLst>
              </p:cNvPr>
              <p:cNvSpPr txBox="1">
                <a:spLocks noRot="1" noChangeAspect="1" noMove="1" noResize="1" noEditPoints="1" noAdjustHandles="1" noChangeArrowheads="1" noChangeShapeType="1" noTextEdit="1"/>
              </p:cNvSpPr>
              <p:nvPr/>
            </p:nvSpPr>
            <p:spPr>
              <a:xfrm>
                <a:off x="6684366" y="2141637"/>
                <a:ext cx="466367" cy="503588"/>
              </a:xfrm>
              <a:prstGeom prst="rect">
                <a:avLst/>
              </a:prstGeom>
              <a:blipFill>
                <a:blip r:embed="rId15"/>
                <a:stretch>
                  <a:fillRect l="-15789" b="-2500"/>
                </a:stretch>
              </a:blipFill>
            </p:spPr>
            <p:txBody>
              <a:bodyPr/>
              <a:lstStyle/>
              <a:p>
                <a:r>
                  <a:rPr lang="en-US">
                    <a:noFill/>
                  </a:rPr>
                  <a:t> </a:t>
                </a:r>
              </a:p>
            </p:txBody>
          </p:sp>
        </mc:Fallback>
      </mc:AlternateContent>
      <p:grpSp>
        <p:nvGrpSpPr>
          <p:cNvPr id="174" name="Group 173">
            <a:extLst>
              <a:ext uri="{FF2B5EF4-FFF2-40B4-BE49-F238E27FC236}">
                <a16:creationId xmlns:a16="http://schemas.microsoft.com/office/drawing/2014/main" id="{56947FB1-0D59-E042-A8C5-E94B6F4CADAD}"/>
              </a:ext>
            </a:extLst>
          </p:cNvPr>
          <p:cNvGrpSpPr/>
          <p:nvPr/>
        </p:nvGrpSpPr>
        <p:grpSpPr>
          <a:xfrm rot="16200000">
            <a:off x="8068409" y="2496688"/>
            <a:ext cx="1116182" cy="311369"/>
            <a:chOff x="2297660" y="4140836"/>
            <a:chExt cx="1116182" cy="311369"/>
          </a:xfrm>
        </p:grpSpPr>
        <p:sp>
          <p:nvSpPr>
            <p:cNvPr id="175" name="Rounded Rectangle 174">
              <a:extLst>
                <a:ext uri="{FF2B5EF4-FFF2-40B4-BE49-F238E27FC236}">
                  <a16:creationId xmlns:a16="http://schemas.microsoft.com/office/drawing/2014/main" id="{DC491FFE-AD71-B247-B36F-7072B63D15F3}"/>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D3C225-C5B3-4A47-AEDC-145500A6DC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353E1EF-8012-2F49-9E99-C43745DB0F6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7A758EF-51DA-0048-8233-7564331A217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D9587-C696-544C-A65A-4E908D8F79D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03707FA-E873-424C-B2E3-2C2B84280575}"/>
                  </a:ext>
                </a:extLst>
              </p:cNvPr>
              <p:cNvSpPr txBox="1">
                <a:spLocks/>
              </p:cNvSpPr>
              <p:nvPr/>
            </p:nvSpPr>
            <p:spPr>
              <a:xfrm>
                <a:off x="7977814" y="271825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03707FA-E873-424C-B2E3-2C2B84280575}"/>
                  </a:ext>
                </a:extLst>
              </p:cNvPr>
              <p:cNvSpPr txBox="1">
                <a:spLocks noRot="1" noChangeAspect="1" noMove="1" noResize="1" noEditPoints="1" noAdjustHandles="1" noChangeArrowheads="1" noChangeShapeType="1" noTextEdit="1"/>
              </p:cNvSpPr>
              <p:nvPr/>
            </p:nvSpPr>
            <p:spPr>
              <a:xfrm>
                <a:off x="7977814" y="2718255"/>
                <a:ext cx="466367" cy="503588"/>
              </a:xfrm>
              <a:prstGeom prst="rect">
                <a:avLst/>
              </a:prstGeom>
              <a:blipFill>
                <a:blip r:embed="rId2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Content Placeholder 2">
                <a:extLst>
                  <a:ext uri="{FF2B5EF4-FFF2-40B4-BE49-F238E27FC236}">
                    <a16:creationId xmlns:a16="http://schemas.microsoft.com/office/drawing/2014/main" id="{8C987A6B-7C0D-D541-B105-6AC98389193D}"/>
                  </a:ext>
                </a:extLst>
              </p:cNvPr>
              <p:cNvSpPr txBox="1">
                <a:spLocks/>
              </p:cNvSpPr>
              <p:nvPr/>
            </p:nvSpPr>
            <p:spPr>
              <a:xfrm>
                <a:off x="8010705" y="21416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81" name="Content Placeholder 2">
                <a:extLst>
                  <a:ext uri="{FF2B5EF4-FFF2-40B4-BE49-F238E27FC236}">
                    <a16:creationId xmlns:a16="http://schemas.microsoft.com/office/drawing/2014/main" id="{8C987A6B-7C0D-D541-B105-6AC98389193D}"/>
                  </a:ext>
                </a:extLst>
              </p:cNvPr>
              <p:cNvSpPr txBox="1">
                <a:spLocks noRot="1" noChangeAspect="1" noMove="1" noResize="1" noEditPoints="1" noAdjustHandles="1" noChangeArrowheads="1" noChangeShapeType="1" noTextEdit="1"/>
              </p:cNvSpPr>
              <p:nvPr/>
            </p:nvSpPr>
            <p:spPr>
              <a:xfrm>
                <a:off x="8010705" y="2141636"/>
                <a:ext cx="466367" cy="503588"/>
              </a:xfrm>
              <a:prstGeom prst="rect">
                <a:avLst/>
              </a:prstGeom>
              <a:blipFill>
                <a:blip r:embed="rId21"/>
                <a:stretch>
                  <a:fillRect l="-16216" b="-2500"/>
                </a:stretch>
              </a:blipFill>
            </p:spPr>
            <p:txBody>
              <a:bodyPr/>
              <a:lstStyle/>
              <a:p>
                <a:r>
                  <a:rPr lang="en-US">
                    <a:noFill/>
                  </a:rPr>
                  <a:t> </a:t>
                </a:r>
              </a:p>
            </p:txBody>
          </p:sp>
        </mc:Fallback>
      </mc:AlternateContent>
      <p:sp>
        <p:nvSpPr>
          <p:cNvPr id="182" name="Right Arrow 181">
            <a:extLst>
              <a:ext uri="{FF2B5EF4-FFF2-40B4-BE49-F238E27FC236}">
                <a16:creationId xmlns:a16="http://schemas.microsoft.com/office/drawing/2014/main" id="{A926F4F4-B87E-4B41-BD76-1740003E40BB}"/>
              </a:ext>
            </a:extLst>
          </p:cNvPr>
          <p:cNvSpPr/>
          <p:nvPr/>
        </p:nvSpPr>
        <p:spPr>
          <a:xfrm rot="16200000">
            <a:off x="4559638" y="15488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3" name="Content Placeholder 2">
                <a:extLst>
                  <a:ext uri="{FF2B5EF4-FFF2-40B4-BE49-F238E27FC236}">
                    <a16:creationId xmlns:a16="http://schemas.microsoft.com/office/drawing/2014/main" id="{F6370C54-E9C3-1543-A81B-8D2F7A817142}"/>
                  </a:ext>
                </a:extLst>
              </p:cNvPr>
              <p:cNvSpPr txBox="1">
                <a:spLocks/>
              </p:cNvSpPr>
              <p:nvPr/>
            </p:nvSpPr>
            <p:spPr>
              <a:xfrm>
                <a:off x="4149574" y="9009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3" name="Content Placeholder 2">
                <a:extLst>
                  <a:ext uri="{FF2B5EF4-FFF2-40B4-BE49-F238E27FC236}">
                    <a16:creationId xmlns:a16="http://schemas.microsoft.com/office/drawing/2014/main" id="{F6370C54-E9C3-1543-A81B-8D2F7A817142}"/>
                  </a:ext>
                </a:extLst>
              </p:cNvPr>
              <p:cNvSpPr txBox="1">
                <a:spLocks noRot="1" noChangeAspect="1" noMove="1" noResize="1" noEditPoints="1" noAdjustHandles="1" noChangeArrowheads="1" noChangeShapeType="1" noTextEdit="1"/>
              </p:cNvSpPr>
              <p:nvPr/>
            </p:nvSpPr>
            <p:spPr>
              <a:xfrm>
                <a:off x="4149574" y="900929"/>
                <a:ext cx="1576747" cy="503588"/>
              </a:xfrm>
              <a:prstGeom prst="rect">
                <a:avLst/>
              </a:prstGeom>
              <a:blipFill>
                <a:blip r:embed="rId22"/>
                <a:stretch>
                  <a:fillRect b="-4878"/>
                </a:stretch>
              </a:blipFill>
            </p:spPr>
            <p:txBody>
              <a:bodyPr/>
              <a:lstStyle/>
              <a:p>
                <a:r>
                  <a:rPr lang="en-US">
                    <a:noFill/>
                  </a:rPr>
                  <a:t> </a:t>
                </a:r>
              </a:p>
            </p:txBody>
          </p:sp>
        </mc:Fallback>
      </mc:AlternateContent>
      <p:sp>
        <p:nvSpPr>
          <p:cNvPr id="184" name="Right Arrow 183">
            <a:extLst>
              <a:ext uri="{FF2B5EF4-FFF2-40B4-BE49-F238E27FC236}">
                <a16:creationId xmlns:a16="http://schemas.microsoft.com/office/drawing/2014/main" id="{8323CFC9-88D9-714D-A876-B49F19DAA834}"/>
              </a:ext>
            </a:extLst>
          </p:cNvPr>
          <p:cNvSpPr/>
          <p:nvPr/>
        </p:nvSpPr>
        <p:spPr>
          <a:xfrm rot="16200000">
            <a:off x="5779561" y="156211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ight Arrow 184">
            <a:extLst>
              <a:ext uri="{FF2B5EF4-FFF2-40B4-BE49-F238E27FC236}">
                <a16:creationId xmlns:a16="http://schemas.microsoft.com/office/drawing/2014/main" id="{241A1BAA-2CBE-814A-BBCA-E9758D70D25A}"/>
              </a:ext>
            </a:extLst>
          </p:cNvPr>
          <p:cNvSpPr/>
          <p:nvPr/>
        </p:nvSpPr>
        <p:spPr>
          <a:xfrm rot="16200000">
            <a:off x="7065272" y="15815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5">
            <a:extLst>
              <a:ext uri="{FF2B5EF4-FFF2-40B4-BE49-F238E27FC236}">
                <a16:creationId xmlns:a16="http://schemas.microsoft.com/office/drawing/2014/main" id="{92EC9B3F-93E1-094E-BF6C-199EAF265D2F}"/>
              </a:ext>
            </a:extLst>
          </p:cNvPr>
          <p:cNvSpPr/>
          <p:nvPr/>
        </p:nvSpPr>
        <p:spPr>
          <a:xfrm rot="16200000">
            <a:off x="8346028" y="15893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53F0A7A8-88AD-D140-A2CE-FACA2356F32E}"/>
                  </a:ext>
                </a:extLst>
              </p:cNvPr>
              <p:cNvSpPr txBox="1">
                <a:spLocks/>
              </p:cNvSpPr>
              <p:nvPr/>
            </p:nvSpPr>
            <p:spPr>
              <a:xfrm>
                <a:off x="5335390" y="94959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53F0A7A8-88AD-D140-A2CE-FACA2356F32E}"/>
                  </a:ext>
                </a:extLst>
              </p:cNvPr>
              <p:cNvSpPr txBox="1">
                <a:spLocks noRot="1" noChangeAspect="1" noMove="1" noResize="1" noEditPoints="1" noAdjustHandles="1" noChangeArrowheads="1" noChangeShapeType="1" noTextEdit="1"/>
              </p:cNvSpPr>
              <p:nvPr/>
            </p:nvSpPr>
            <p:spPr>
              <a:xfrm>
                <a:off x="5335390" y="949597"/>
                <a:ext cx="1576747" cy="503588"/>
              </a:xfrm>
              <a:prstGeom prst="rect">
                <a:avLst/>
              </a:prstGeom>
              <a:blipFill>
                <a:blip r:embed="rId2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C6D6CF4-577C-274F-B386-7C6DE64E21B3}"/>
                  </a:ext>
                </a:extLst>
              </p:cNvPr>
              <p:cNvSpPr txBox="1">
                <a:spLocks/>
              </p:cNvSpPr>
              <p:nvPr/>
            </p:nvSpPr>
            <p:spPr>
              <a:xfrm>
                <a:off x="6629904" y="92958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C6D6CF4-577C-274F-B386-7C6DE64E21B3}"/>
                  </a:ext>
                </a:extLst>
              </p:cNvPr>
              <p:cNvSpPr txBox="1">
                <a:spLocks noRot="1" noChangeAspect="1" noMove="1" noResize="1" noEditPoints="1" noAdjustHandles="1" noChangeArrowheads="1" noChangeShapeType="1" noTextEdit="1"/>
              </p:cNvSpPr>
              <p:nvPr/>
            </p:nvSpPr>
            <p:spPr>
              <a:xfrm>
                <a:off x="6629904" y="929582"/>
                <a:ext cx="1576747" cy="503588"/>
              </a:xfrm>
              <a:prstGeom prst="rect">
                <a:avLst/>
              </a:prstGeom>
              <a:blipFill>
                <a:blip r:embed="rId24"/>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688A0DED-6535-0442-85D8-A7B141FC3B94}"/>
                  </a:ext>
                </a:extLst>
              </p:cNvPr>
              <p:cNvSpPr txBox="1">
                <a:spLocks/>
              </p:cNvSpPr>
              <p:nvPr/>
            </p:nvSpPr>
            <p:spPr>
              <a:xfrm>
                <a:off x="7895606" y="96609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688A0DED-6535-0442-85D8-A7B141FC3B94}"/>
                  </a:ext>
                </a:extLst>
              </p:cNvPr>
              <p:cNvSpPr txBox="1">
                <a:spLocks noRot="1" noChangeAspect="1" noMove="1" noResize="1" noEditPoints="1" noAdjustHandles="1" noChangeArrowheads="1" noChangeShapeType="1" noTextEdit="1"/>
              </p:cNvSpPr>
              <p:nvPr/>
            </p:nvSpPr>
            <p:spPr>
              <a:xfrm>
                <a:off x="7895606" y="966092"/>
                <a:ext cx="1576747" cy="503588"/>
              </a:xfrm>
              <a:prstGeom prst="rect">
                <a:avLst/>
              </a:prstGeom>
              <a:blipFill>
                <a:blip r:embed="rId25"/>
                <a:stretch>
                  <a:fillRect b="-7317"/>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00D85FEA-08DD-4F46-8B51-CD266028460A}"/>
              </a:ext>
            </a:extLst>
          </p:cNvPr>
          <p:cNvSpPr txBox="1">
            <a:spLocks/>
          </p:cNvSpPr>
          <p:nvPr/>
        </p:nvSpPr>
        <p:spPr>
          <a:xfrm>
            <a:off x="236508" y="2420644"/>
            <a:ext cx="339399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Concatenate the hidden layers</a:t>
            </a:r>
          </a:p>
        </p:txBody>
      </p:sp>
      <p:sp>
        <p:nvSpPr>
          <p:cNvPr id="136" name="Slide Number Placeholder 9">
            <a:extLst>
              <a:ext uri="{FF2B5EF4-FFF2-40B4-BE49-F238E27FC236}">
                <a16:creationId xmlns:a16="http://schemas.microsoft.com/office/drawing/2014/main" id="{62810620-302D-484D-8002-021AC61CD3F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dirty="0"/>
          </a:p>
        </p:txBody>
      </p:sp>
    </p:spTree>
    <p:extLst>
      <p:ext uri="{BB962C8B-B14F-4D97-AF65-F5344CB8AC3E}">
        <p14:creationId xmlns:p14="http://schemas.microsoft.com/office/powerpoint/2010/main" val="3593168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918356" y="1914267"/>
            <a:ext cx="9333844" cy="12900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Usually performs at </a:t>
            </a:r>
            <a:r>
              <a:rPr lang="en-US" sz="2600" dirty="0"/>
              <a:t>least</a:t>
            </a:r>
            <a:r>
              <a:rPr lang="en-US" sz="2400" dirty="0"/>
              <a:t> as well as </a:t>
            </a:r>
            <a:r>
              <a:rPr lang="en-US" sz="2400" dirty="0" err="1"/>
              <a:t>uni</a:t>
            </a:r>
            <a:r>
              <a:rPr lang="en-US" sz="2400" dirty="0"/>
              <a:t>-directional RNNs/LSTMs</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Content Placeholder 2">
            <a:extLst>
              <a:ext uri="{FF2B5EF4-FFF2-40B4-BE49-F238E27FC236}">
                <a16:creationId xmlns:a16="http://schemas.microsoft.com/office/drawing/2014/main" id="{5A1D67D0-6B99-924F-B1CF-3096A240633B}"/>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BI-LSTM ISSUES?</a:t>
            </a:r>
          </a:p>
        </p:txBody>
      </p:sp>
      <p:sp>
        <p:nvSpPr>
          <p:cNvPr id="6" name="Content Placeholder 2">
            <a:extLst>
              <a:ext uri="{FF2B5EF4-FFF2-40B4-BE49-F238E27FC236}">
                <a16:creationId xmlns:a16="http://schemas.microsoft.com/office/drawing/2014/main" id="{57581927-7CC8-854F-9382-B957539E629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BI-LSTM STRENGTHS?</a:t>
            </a:r>
          </a:p>
        </p:txBody>
      </p:sp>
      <p:sp>
        <p:nvSpPr>
          <p:cNvPr id="9" name="Title 1">
            <a:extLst>
              <a:ext uri="{FF2B5EF4-FFF2-40B4-BE49-F238E27FC236}">
                <a16:creationId xmlns:a16="http://schemas.microsoft.com/office/drawing/2014/main" id="{FC884B2A-1829-7945-A664-8243CE6D98BC}"/>
              </a:ext>
            </a:extLst>
          </p:cNvPr>
          <p:cNvSpPr txBox="1">
            <a:spLocks/>
          </p:cNvSpPr>
          <p:nvPr/>
        </p:nvSpPr>
        <p:spPr>
          <a:xfrm>
            <a:off x="2007256" y="4162168"/>
            <a:ext cx="8673444" cy="20354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Slower to train</a:t>
            </a:r>
          </a:p>
          <a:p>
            <a:pPr marL="342900" indent="-342900">
              <a:lnSpc>
                <a:spcPct val="150000"/>
              </a:lnSpc>
              <a:spcBef>
                <a:spcPts val="2000"/>
              </a:spcBef>
              <a:buFont typeface="Arial" panose="020B0604020202020204" pitchFamily="34" charset="0"/>
              <a:buChar char="•"/>
            </a:pPr>
            <a:r>
              <a:rPr lang="en-US" sz="2400" dirty="0"/>
              <a:t>Only possible if access to full data is allowed</a:t>
            </a:r>
          </a:p>
        </p:txBody>
      </p:sp>
      <p:sp>
        <p:nvSpPr>
          <p:cNvPr id="10" name="Slide Number Placeholder 9">
            <a:extLst>
              <a:ext uri="{FF2B5EF4-FFF2-40B4-BE49-F238E27FC236}">
                <a16:creationId xmlns:a16="http://schemas.microsoft.com/office/drawing/2014/main" id="{B01830BA-2769-424A-9F38-F842351010D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dirty="0"/>
          </a:p>
        </p:txBody>
      </p:sp>
    </p:spTree>
    <p:extLst>
      <p:ext uri="{BB962C8B-B14F-4D97-AF65-F5344CB8AC3E}">
        <p14:creationId xmlns:p14="http://schemas.microsoft.com/office/powerpoint/2010/main" val="1222054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Title 1">
            <a:extLst>
              <a:ext uri="{FF2B5EF4-FFF2-40B4-BE49-F238E27FC236}">
                <a16:creationId xmlns:a16="http://schemas.microsoft.com/office/drawing/2014/main" id="{7FA762A4-87CB-0143-885E-CA59B229CDAD}"/>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46" name="Slide Number Placeholder 9">
            <a:extLst>
              <a:ext uri="{FF2B5EF4-FFF2-40B4-BE49-F238E27FC236}">
                <a16:creationId xmlns:a16="http://schemas.microsoft.com/office/drawing/2014/main" id="{FA79F80C-4A61-C542-A79B-EDE432C78EE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dirty="0"/>
          </a:p>
        </p:txBody>
      </p:sp>
    </p:spTree>
    <p:extLst>
      <p:ext uri="{BB962C8B-B14F-4D97-AF65-F5344CB8AC3E}">
        <p14:creationId xmlns:p14="http://schemas.microsoft.com/office/powerpoint/2010/main" val="424282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ight Arrow 76">
            <a:extLst>
              <a:ext uri="{FF2B5EF4-FFF2-40B4-BE49-F238E27FC236}">
                <a16:creationId xmlns:a16="http://schemas.microsoft.com/office/drawing/2014/main" id="{580C2F48-3292-5048-A861-767603608232}"/>
              </a:ext>
            </a:extLst>
          </p:cNvPr>
          <p:cNvSpPr/>
          <p:nvPr/>
        </p:nvSpPr>
        <p:spPr>
          <a:xfrm rot="16200000">
            <a:off x="5460352"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268592A9-D251-5548-B836-F8FC4B0C53F3}"/>
                  </a:ext>
                </a:extLst>
              </p:cNvPr>
              <p:cNvSpPr txBox="1">
                <a:spLocks/>
              </p:cNvSpPr>
              <p:nvPr/>
            </p:nvSpPr>
            <p:spPr>
              <a:xfrm>
                <a:off x="5977393" y="29509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268592A9-D251-5548-B836-F8FC4B0C53F3}"/>
                  </a:ext>
                </a:extLst>
              </p:cNvPr>
              <p:cNvSpPr txBox="1">
                <a:spLocks noRot="1" noChangeAspect="1" noMove="1" noResize="1" noEditPoints="1" noAdjustHandles="1" noChangeArrowheads="1" noChangeShapeType="1" noTextEdit="1"/>
              </p:cNvSpPr>
              <p:nvPr/>
            </p:nvSpPr>
            <p:spPr>
              <a:xfrm>
                <a:off x="5977393" y="2950934"/>
                <a:ext cx="466367" cy="503588"/>
              </a:xfrm>
              <a:prstGeom prst="rect">
                <a:avLst/>
              </a:prstGeom>
              <a:blipFill>
                <a:blip r:embed="rId10"/>
                <a:stretch>
                  <a:fillRect l="-29730" b="-2439"/>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854A357-5A98-8141-8970-F96CCDB73032}"/>
              </a:ext>
            </a:extLst>
          </p:cNvPr>
          <p:cNvGrpSpPr/>
          <p:nvPr/>
        </p:nvGrpSpPr>
        <p:grpSpPr>
          <a:xfrm rot="16200000">
            <a:off x="5209661" y="2747320"/>
            <a:ext cx="1086934" cy="311369"/>
            <a:chOff x="2297660" y="4140836"/>
            <a:chExt cx="1086934" cy="311369"/>
          </a:xfrm>
        </p:grpSpPr>
        <p:sp>
          <p:nvSpPr>
            <p:cNvPr id="80" name="Rounded Rectangle 79">
              <a:extLst>
                <a:ext uri="{FF2B5EF4-FFF2-40B4-BE49-F238E27FC236}">
                  <a16:creationId xmlns:a16="http://schemas.microsoft.com/office/drawing/2014/main" id="{0706E1B4-7B27-8741-8567-C198D28483F9}"/>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BFDBF8E-099F-3A46-B5A3-289E2AFA2E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7CBA112-FBD5-4C42-8D2C-CAF4777C50E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84E633B-D193-3E47-950D-7C9BA936969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61DD4A-8620-BB4A-A2CD-754DDDAE854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A8601061-44FF-3C42-9B87-2F950EF61F4C}"/>
              </a:ext>
            </a:extLst>
          </p:cNvPr>
          <p:cNvSpPr/>
          <p:nvPr/>
        </p:nvSpPr>
        <p:spPr>
          <a:xfrm rot="16200000">
            <a:off x="4349801"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F51E097D-1789-1A4C-8C2A-DCF8884ABCFD}"/>
                  </a:ext>
                </a:extLst>
              </p:cNvPr>
              <p:cNvSpPr txBox="1">
                <a:spLocks/>
              </p:cNvSpPr>
              <p:nvPr/>
            </p:nvSpPr>
            <p:spPr>
              <a:xfrm>
                <a:off x="4885263"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F51E097D-1789-1A4C-8C2A-DCF8884ABCFD}"/>
                  </a:ext>
                </a:extLst>
              </p:cNvPr>
              <p:cNvSpPr txBox="1">
                <a:spLocks noRot="1" noChangeAspect="1" noMove="1" noResize="1" noEditPoints="1" noAdjustHandles="1" noChangeArrowheads="1" noChangeShapeType="1" noTextEdit="1"/>
              </p:cNvSpPr>
              <p:nvPr/>
            </p:nvSpPr>
            <p:spPr>
              <a:xfrm>
                <a:off x="4885263" y="3008527"/>
                <a:ext cx="466367" cy="503588"/>
              </a:xfrm>
              <a:prstGeom prst="rect">
                <a:avLst/>
              </a:prstGeom>
              <a:blipFill>
                <a:blip r:embed="rId11"/>
                <a:stretch>
                  <a:fillRect l="-2973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7E5CA12-7405-8A4C-A8EE-E3742C962494}"/>
              </a:ext>
            </a:extLst>
          </p:cNvPr>
          <p:cNvGrpSpPr/>
          <p:nvPr/>
        </p:nvGrpSpPr>
        <p:grpSpPr>
          <a:xfrm rot="16200000">
            <a:off x="4099110" y="2747320"/>
            <a:ext cx="1086934" cy="311369"/>
            <a:chOff x="2297660" y="4140836"/>
            <a:chExt cx="1086934" cy="311369"/>
          </a:xfrm>
        </p:grpSpPr>
        <p:sp>
          <p:nvSpPr>
            <p:cNvPr id="88" name="Rounded Rectangle 87">
              <a:extLst>
                <a:ext uri="{FF2B5EF4-FFF2-40B4-BE49-F238E27FC236}">
                  <a16:creationId xmlns:a16="http://schemas.microsoft.com/office/drawing/2014/main" id="{C4D651A1-54E8-814A-A3AC-89910B77623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803893E-8283-4C4D-95B5-EAD57D1629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FD078B-5309-D544-B68A-A2CECCE5E9A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2572B2-A3D0-BB4B-A02C-FC88C024B1A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B6484BE-1679-7540-92AE-F353128C8F0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Arrow 97">
            <a:extLst>
              <a:ext uri="{FF2B5EF4-FFF2-40B4-BE49-F238E27FC236}">
                <a16:creationId xmlns:a16="http://schemas.microsoft.com/office/drawing/2014/main" id="{D0901EC3-7D6B-D04B-BDF1-F185A65C0CB5}"/>
              </a:ext>
            </a:extLst>
          </p:cNvPr>
          <p:cNvSpPr/>
          <p:nvPr/>
        </p:nvSpPr>
        <p:spPr>
          <a:xfrm rot="16200000">
            <a:off x="3312601" y="372838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1C37405-F4EF-DF40-9212-F4DA394D8423}"/>
                  </a:ext>
                </a:extLst>
              </p:cNvPr>
              <p:cNvSpPr txBox="1">
                <a:spLocks/>
              </p:cNvSpPr>
              <p:nvPr/>
            </p:nvSpPr>
            <p:spPr>
              <a:xfrm>
                <a:off x="3837221"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1C37405-F4EF-DF40-9212-F4DA394D8423}"/>
                  </a:ext>
                </a:extLst>
              </p:cNvPr>
              <p:cNvSpPr txBox="1">
                <a:spLocks noRot="1" noChangeAspect="1" noMove="1" noResize="1" noEditPoints="1" noAdjustHandles="1" noChangeArrowheads="1" noChangeShapeType="1" noTextEdit="1"/>
              </p:cNvSpPr>
              <p:nvPr/>
            </p:nvSpPr>
            <p:spPr>
              <a:xfrm>
                <a:off x="3837221" y="3008527"/>
                <a:ext cx="466367" cy="503588"/>
              </a:xfrm>
              <a:prstGeom prst="rect">
                <a:avLst/>
              </a:prstGeom>
              <a:blipFill>
                <a:blip r:embed="rId12"/>
                <a:stretch>
                  <a:fillRect l="-26316"/>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F32AA692-6436-5044-9BC7-63C4DF62645F}"/>
              </a:ext>
            </a:extLst>
          </p:cNvPr>
          <p:cNvGrpSpPr/>
          <p:nvPr/>
        </p:nvGrpSpPr>
        <p:grpSpPr>
          <a:xfrm rot="16200000">
            <a:off x="3061910" y="2791327"/>
            <a:ext cx="1086934" cy="311369"/>
            <a:chOff x="2297660" y="4140836"/>
            <a:chExt cx="1086934" cy="311369"/>
          </a:xfrm>
        </p:grpSpPr>
        <p:sp>
          <p:nvSpPr>
            <p:cNvPr id="101" name="Rounded Rectangle 100">
              <a:extLst>
                <a:ext uri="{FF2B5EF4-FFF2-40B4-BE49-F238E27FC236}">
                  <a16:creationId xmlns:a16="http://schemas.microsoft.com/office/drawing/2014/main" id="{68C35F2D-D677-2945-81FB-872C2F68436B}"/>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FD2BCE8-03FD-B747-89F2-0373C5DF31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B0C5FE5-6AAE-FF49-89A3-6B0D0D1CCBE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4CFA452-F14F-AE49-8F74-75BA18AF51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EE76CE-FA81-734D-A972-7CBAC37ED4E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84B7624E-9603-6343-B92F-32CC7793CE8E}"/>
              </a:ext>
            </a:extLst>
          </p:cNvPr>
          <p:cNvSpPr/>
          <p:nvPr/>
        </p:nvSpPr>
        <p:spPr>
          <a:xfrm rot="16200000">
            <a:off x="2236325" y="37113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2DC5D90-BB96-0246-9235-43CA199FC77F}"/>
                  </a:ext>
                </a:extLst>
              </p:cNvPr>
              <p:cNvSpPr txBox="1">
                <a:spLocks/>
              </p:cNvSpPr>
              <p:nvPr/>
            </p:nvSpPr>
            <p:spPr>
              <a:xfrm>
                <a:off x="2758761" y="2987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2DC5D90-BB96-0246-9235-43CA199FC77F}"/>
                  </a:ext>
                </a:extLst>
              </p:cNvPr>
              <p:cNvSpPr txBox="1">
                <a:spLocks noRot="1" noChangeAspect="1" noMove="1" noResize="1" noEditPoints="1" noAdjustHandles="1" noChangeArrowheads="1" noChangeShapeType="1" noTextEdit="1"/>
              </p:cNvSpPr>
              <p:nvPr/>
            </p:nvSpPr>
            <p:spPr>
              <a:xfrm>
                <a:off x="2758761" y="2987899"/>
                <a:ext cx="466367" cy="503588"/>
              </a:xfrm>
              <a:prstGeom prst="rect">
                <a:avLst/>
              </a:prstGeom>
              <a:blipFill>
                <a:blip r:embed="rId13"/>
                <a:stretch>
                  <a:fillRect l="-26316" b="-2439"/>
                </a:stretch>
              </a:blipFill>
            </p:spPr>
            <p:txBody>
              <a:bodyPr/>
              <a:lstStyle/>
              <a:p>
                <a:r>
                  <a:rPr lang="en-US">
                    <a:noFill/>
                  </a:rPr>
                  <a:t> </a:t>
                </a:r>
              </a:p>
            </p:txBody>
          </p:sp>
        </mc:Fallback>
      </mc:AlternateContent>
      <p:grpSp>
        <p:nvGrpSpPr>
          <p:cNvPr id="140" name="Group 139">
            <a:extLst>
              <a:ext uri="{FF2B5EF4-FFF2-40B4-BE49-F238E27FC236}">
                <a16:creationId xmlns:a16="http://schemas.microsoft.com/office/drawing/2014/main" id="{16C1A61F-DDCB-0A45-AED6-3E767917C265}"/>
              </a:ext>
            </a:extLst>
          </p:cNvPr>
          <p:cNvGrpSpPr/>
          <p:nvPr/>
        </p:nvGrpSpPr>
        <p:grpSpPr>
          <a:xfrm rot="16200000">
            <a:off x="1985634" y="2774303"/>
            <a:ext cx="1086934" cy="311369"/>
            <a:chOff x="2297660" y="4140836"/>
            <a:chExt cx="1086934" cy="311369"/>
          </a:xfrm>
        </p:grpSpPr>
        <p:sp>
          <p:nvSpPr>
            <p:cNvPr id="141" name="Rounded Rectangle 140">
              <a:extLst>
                <a:ext uri="{FF2B5EF4-FFF2-40B4-BE49-F238E27FC236}">
                  <a16:creationId xmlns:a16="http://schemas.microsoft.com/office/drawing/2014/main" id="{7EC97F44-AA28-3741-A5A0-B297EC6D06DE}"/>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B83F98F-DBE4-0C4B-A478-CAE11C36B62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9EC2B0E-6A0B-0245-A742-5E9035123FE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8AE5BCD-8D89-0F40-AA87-D180DE3386C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4DD1F60-7787-0740-A2E7-2B4CA332D01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ight Arrow 146">
            <a:extLst>
              <a:ext uri="{FF2B5EF4-FFF2-40B4-BE49-F238E27FC236}">
                <a16:creationId xmlns:a16="http://schemas.microsoft.com/office/drawing/2014/main" id="{5B5725A3-733F-464E-9F77-A5886F1F4DAD}"/>
              </a:ext>
            </a:extLst>
          </p:cNvPr>
          <p:cNvSpPr/>
          <p:nvPr/>
        </p:nvSpPr>
        <p:spPr>
          <a:xfrm>
            <a:off x="274637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499E9DCD-D251-5E41-B0AC-ED5312AAE2F4}"/>
              </a:ext>
            </a:extLst>
          </p:cNvPr>
          <p:cNvSpPr/>
          <p:nvPr/>
        </p:nvSpPr>
        <p:spPr>
          <a:xfrm>
            <a:off x="3828531"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5D384853-C8CB-AD43-B5F1-609A18F83F22}"/>
              </a:ext>
            </a:extLst>
          </p:cNvPr>
          <p:cNvSpPr/>
          <p:nvPr/>
        </p:nvSpPr>
        <p:spPr>
          <a:xfrm>
            <a:off x="488329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ontent Placeholder 2">
            <a:extLst>
              <a:ext uri="{FF2B5EF4-FFF2-40B4-BE49-F238E27FC236}">
                <a16:creationId xmlns:a16="http://schemas.microsoft.com/office/drawing/2014/main" id="{F5B7D861-368C-8743-B094-586BB4A34693}"/>
              </a:ext>
            </a:extLst>
          </p:cNvPr>
          <p:cNvSpPr txBox="1">
            <a:spLocks/>
          </p:cNvSpPr>
          <p:nvPr/>
        </p:nvSpPr>
        <p:spPr>
          <a:xfrm>
            <a:off x="236508" y="2683946"/>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#2</a:t>
            </a:r>
          </a:p>
        </p:txBody>
      </p:sp>
      <p:sp>
        <p:nvSpPr>
          <p:cNvPr id="108" name="Title 1">
            <a:extLst>
              <a:ext uri="{FF2B5EF4-FFF2-40B4-BE49-F238E27FC236}">
                <a16:creationId xmlns:a16="http://schemas.microsoft.com/office/drawing/2014/main" id="{4C8514C0-2645-3B4D-BF7C-42C0E1C2CECD}"/>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107" name="Slide Number Placeholder 9">
            <a:extLst>
              <a:ext uri="{FF2B5EF4-FFF2-40B4-BE49-F238E27FC236}">
                <a16:creationId xmlns:a16="http://schemas.microsoft.com/office/drawing/2014/main" id="{8DD9BB1C-13AB-984E-BEED-66581AC0E1A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77</a:t>
            </a:fld>
            <a:endParaRPr lang="en-US" dirty="0"/>
          </a:p>
        </p:txBody>
      </p:sp>
    </p:spTree>
    <p:extLst>
      <p:ext uri="{BB962C8B-B14F-4D97-AF65-F5344CB8AC3E}">
        <p14:creationId xmlns:p14="http://schemas.microsoft.com/office/powerpoint/2010/main" val="575334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ight Arrow 76">
            <a:extLst>
              <a:ext uri="{FF2B5EF4-FFF2-40B4-BE49-F238E27FC236}">
                <a16:creationId xmlns:a16="http://schemas.microsoft.com/office/drawing/2014/main" id="{580C2F48-3292-5048-A861-767603608232}"/>
              </a:ext>
            </a:extLst>
          </p:cNvPr>
          <p:cNvSpPr/>
          <p:nvPr/>
        </p:nvSpPr>
        <p:spPr>
          <a:xfrm rot="16200000">
            <a:off x="5460352"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268592A9-D251-5548-B836-F8FC4B0C53F3}"/>
                  </a:ext>
                </a:extLst>
              </p:cNvPr>
              <p:cNvSpPr txBox="1">
                <a:spLocks/>
              </p:cNvSpPr>
              <p:nvPr/>
            </p:nvSpPr>
            <p:spPr>
              <a:xfrm>
                <a:off x="5977393" y="29509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268592A9-D251-5548-B836-F8FC4B0C53F3}"/>
                  </a:ext>
                </a:extLst>
              </p:cNvPr>
              <p:cNvSpPr txBox="1">
                <a:spLocks noRot="1" noChangeAspect="1" noMove="1" noResize="1" noEditPoints="1" noAdjustHandles="1" noChangeArrowheads="1" noChangeShapeType="1" noTextEdit="1"/>
              </p:cNvSpPr>
              <p:nvPr/>
            </p:nvSpPr>
            <p:spPr>
              <a:xfrm>
                <a:off x="5977393" y="2950934"/>
                <a:ext cx="466367" cy="503588"/>
              </a:xfrm>
              <a:prstGeom prst="rect">
                <a:avLst/>
              </a:prstGeom>
              <a:blipFill>
                <a:blip r:embed="rId10"/>
                <a:stretch>
                  <a:fillRect l="-29730" b="-2439"/>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854A357-5A98-8141-8970-F96CCDB73032}"/>
              </a:ext>
            </a:extLst>
          </p:cNvPr>
          <p:cNvGrpSpPr/>
          <p:nvPr/>
        </p:nvGrpSpPr>
        <p:grpSpPr>
          <a:xfrm rot="16200000">
            <a:off x="5209661" y="2747320"/>
            <a:ext cx="1086934" cy="311369"/>
            <a:chOff x="2297660" y="4140836"/>
            <a:chExt cx="1086934" cy="311369"/>
          </a:xfrm>
        </p:grpSpPr>
        <p:sp>
          <p:nvSpPr>
            <p:cNvPr id="80" name="Rounded Rectangle 79">
              <a:extLst>
                <a:ext uri="{FF2B5EF4-FFF2-40B4-BE49-F238E27FC236}">
                  <a16:creationId xmlns:a16="http://schemas.microsoft.com/office/drawing/2014/main" id="{0706E1B4-7B27-8741-8567-C198D28483F9}"/>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BFDBF8E-099F-3A46-B5A3-289E2AFA2E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7CBA112-FBD5-4C42-8D2C-CAF4777C50E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84E633B-D193-3E47-950D-7C9BA936969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61DD4A-8620-BB4A-A2CD-754DDDAE854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A8601061-44FF-3C42-9B87-2F950EF61F4C}"/>
              </a:ext>
            </a:extLst>
          </p:cNvPr>
          <p:cNvSpPr/>
          <p:nvPr/>
        </p:nvSpPr>
        <p:spPr>
          <a:xfrm rot="16200000">
            <a:off x="4349801"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F51E097D-1789-1A4C-8C2A-DCF8884ABCFD}"/>
                  </a:ext>
                </a:extLst>
              </p:cNvPr>
              <p:cNvSpPr txBox="1">
                <a:spLocks/>
              </p:cNvSpPr>
              <p:nvPr/>
            </p:nvSpPr>
            <p:spPr>
              <a:xfrm>
                <a:off x="4885263"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F51E097D-1789-1A4C-8C2A-DCF8884ABCFD}"/>
                  </a:ext>
                </a:extLst>
              </p:cNvPr>
              <p:cNvSpPr txBox="1">
                <a:spLocks noRot="1" noChangeAspect="1" noMove="1" noResize="1" noEditPoints="1" noAdjustHandles="1" noChangeArrowheads="1" noChangeShapeType="1" noTextEdit="1"/>
              </p:cNvSpPr>
              <p:nvPr/>
            </p:nvSpPr>
            <p:spPr>
              <a:xfrm>
                <a:off x="4885263" y="3008527"/>
                <a:ext cx="466367" cy="503588"/>
              </a:xfrm>
              <a:prstGeom prst="rect">
                <a:avLst/>
              </a:prstGeom>
              <a:blipFill>
                <a:blip r:embed="rId11"/>
                <a:stretch>
                  <a:fillRect l="-2973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7E5CA12-7405-8A4C-A8EE-E3742C962494}"/>
              </a:ext>
            </a:extLst>
          </p:cNvPr>
          <p:cNvGrpSpPr/>
          <p:nvPr/>
        </p:nvGrpSpPr>
        <p:grpSpPr>
          <a:xfrm rot="16200000">
            <a:off x="4099110" y="2747320"/>
            <a:ext cx="1086934" cy="311369"/>
            <a:chOff x="2297660" y="4140836"/>
            <a:chExt cx="1086934" cy="311369"/>
          </a:xfrm>
        </p:grpSpPr>
        <p:sp>
          <p:nvSpPr>
            <p:cNvPr id="88" name="Rounded Rectangle 87">
              <a:extLst>
                <a:ext uri="{FF2B5EF4-FFF2-40B4-BE49-F238E27FC236}">
                  <a16:creationId xmlns:a16="http://schemas.microsoft.com/office/drawing/2014/main" id="{C4D651A1-54E8-814A-A3AC-89910B77623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803893E-8283-4C4D-95B5-EAD57D1629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FD078B-5309-D544-B68A-A2CECCE5E9A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2572B2-A3D0-BB4B-A02C-FC88C024B1A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B6484BE-1679-7540-92AE-F353128C8F0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Arrow 97">
            <a:extLst>
              <a:ext uri="{FF2B5EF4-FFF2-40B4-BE49-F238E27FC236}">
                <a16:creationId xmlns:a16="http://schemas.microsoft.com/office/drawing/2014/main" id="{D0901EC3-7D6B-D04B-BDF1-F185A65C0CB5}"/>
              </a:ext>
            </a:extLst>
          </p:cNvPr>
          <p:cNvSpPr/>
          <p:nvPr/>
        </p:nvSpPr>
        <p:spPr>
          <a:xfrm rot="16200000">
            <a:off x="3312601" y="372838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1C37405-F4EF-DF40-9212-F4DA394D8423}"/>
                  </a:ext>
                </a:extLst>
              </p:cNvPr>
              <p:cNvSpPr txBox="1">
                <a:spLocks/>
              </p:cNvSpPr>
              <p:nvPr/>
            </p:nvSpPr>
            <p:spPr>
              <a:xfrm>
                <a:off x="3837221"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1C37405-F4EF-DF40-9212-F4DA394D8423}"/>
                  </a:ext>
                </a:extLst>
              </p:cNvPr>
              <p:cNvSpPr txBox="1">
                <a:spLocks noRot="1" noChangeAspect="1" noMove="1" noResize="1" noEditPoints="1" noAdjustHandles="1" noChangeArrowheads="1" noChangeShapeType="1" noTextEdit="1"/>
              </p:cNvSpPr>
              <p:nvPr/>
            </p:nvSpPr>
            <p:spPr>
              <a:xfrm>
                <a:off x="3837221" y="3008527"/>
                <a:ext cx="466367" cy="503588"/>
              </a:xfrm>
              <a:prstGeom prst="rect">
                <a:avLst/>
              </a:prstGeom>
              <a:blipFill>
                <a:blip r:embed="rId12"/>
                <a:stretch>
                  <a:fillRect l="-26316"/>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F32AA692-6436-5044-9BC7-63C4DF62645F}"/>
              </a:ext>
            </a:extLst>
          </p:cNvPr>
          <p:cNvGrpSpPr/>
          <p:nvPr/>
        </p:nvGrpSpPr>
        <p:grpSpPr>
          <a:xfrm rot="16200000">
            <a:off x="3061910" y="2791327"/>
            <a:ext cx="1086934" cy="311369"/>
            <a:chOff x="2297660" y="4140836"/>
            <a:chExt cx="1086934" cy="311369"/>
          </a:xfrm>
        </p:grpSpPr>
        <p:sp>
          <p:nvSpPr>
            <p:cNvPr id="101" name="Rounded Rectangle 100">
              <a:extLst>
                <a:ext uri="{FF2B5EF4-FFF2-40B4-BE49-F238E27FC236}">
                  <a16:creationId xmlns:a16="http://schemas.microsoft.com/office/drawing/2014/main" id="{68C35F2D-D677-2945-81FB-872C2F68436B}"/>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FD2BCE8-03FD-B747-89F2-0373C5DF31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B0C5FE5-6AAE-FF49-89A3-6B0D0D1CCBE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4CFA452-F14F-AE49-8F74-75BA18AF51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EE76CE-FA81-734D-A972-7CBAC37ED4E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84B7624E-9603-6343-B92F-32CC7793CE8E}"/>
              </a:ext>
            </a:extLst>
          </p:cNvPr>
          <p:cNvSpPr/>
          <p:nvPr/>
        </p:nvSpPr>
        <p:spPr>
          <a:xfrm rot="16200000">
            <a:off x="2236325" y="37113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2DC5D90-BB96-0246-9235-43CA199FC77F}"/>
                  </a:ext>
                </a:extLst>
              </p:cNvPr>
              <p:cNvSpPr txBox="1">
                <a:spLocks/>
              </p:cNvSpPr>
              <p:nvPr/>
            </p:nvSpPr>
            <p:spPr>
              <a:xfrm>
                <a:off x="2758761" y="2987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2DC5D90-BB96-0246-9235-43CA199FC77F}"/>
                  </a:ext>
                </a:extLst>
              </p:cNvPr>
              <p:cNvSpPr txBox="1">
                <a:spLocks noRot="1" noChangeAspect="1" noMove="1" noResize="1" noEditPoints="1" noAdjustHandles="1" noChangeArrowheads="1" noChangeShapeType="1" noTextEdit="1"/>
              </p:cNvSpPr>
              <p:nvPr/>
            </p:nvSpPr>
            <p:spPr>
              <a:xfrm>
                <a:off x="2758761" y="2987899"/>
                <a:ext cx="466367" cy="503588"/>
              </a:xfrm>
              <a:prstGeom prst="rect">
                <a:avLst/>
              </a:prstGeom>
              <a:blipFill>
                <a:blip r:embed="rId13"/>
                <a:stretch>
                  <a:fillRect l="-26316" b="-2439"/>
                </a:stretch>
              </a:blipFill>
            </p:spPr>
            <p:txBody>
              <a:bodyPr/>
              <a:lstStyle/>
              <a:p>
                <a:r>
                  <a:rPr lang="en-US">
                    <a:noFill/>
                  </a:rPr>
                  <a:t> </a:t>
                </a:r>
              </a:p>
            </p:txBody>
          </p:sp>
        </mc:Fallback>
      </mc:AlternateContent>
      <p:grpSp>
        <p:nvGrpSpPr>
          <p:cNvPr id="140" name="Group 139">
            <a:extLst>
              <a:ext uri="{FF2B5EF4-FFF2-40B4-BE49-F238E27FC236}">
                <a16:creationId xmlns:a16="http://schemas.microsoft.com/office/drawing/2014/main" id="{16C1A61F-DDCB-0A45-AED6-3E767917C265}"/>
              </a:ext>
            </a:extLst>
          </p:cNvPr>
          <p:cNvGrpSpPr/>
          <p:nvPr/>
        </p:nvGrpSpPr>
        <p:grpSpPr>
          <a:xfrm rot="16200000">
            <a:off x="1985634" y="2774303"/>
            <a:ext cx="1086934" cy="311369"/>
            <a:chOff x="2297660" y="4140836"/>
            <a:chExt cx="1086934" cy="311369"/>
          </a:xfrm>
        </p:grpSpPr>
        <p:sp>
          <p:nvSpPr>
            <p:cNvPr id="141" name="Rounded Rectangle 140">
              <a:extLst>
                <a:ext uri="{FF2B5EF4-FFF2-40B4-BE49-F238E27FC236}">
                  <a16:creationId xmlns:a16="http://schemas.microsoft.com/office/drawing/2014/main" id="{7EC97F44-AA28-3741-A5A0-B297EC6D06DE}"/>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B83F98F-DBE4-0C4B-A478-CAE11C36B62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9EC2B0E-6A0B-0245-A742-5E9035123FE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8AE5BCD-8D89-0F40-AA87-D180DE3386C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4DD1F60-7787-0740-A2E7-2B4CA332D01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ight Arrow 146">
            <a:extLst>
              <a:ext uri="{FF2B5EF4-FFF2-40B4-BE49-F238E27FC236}">
                <a16:creationId xmlns:a16="http://schemas.microsoft.com/office/drawing/2014/main" id="{5B5725A3-733F-464E-9F77-A5886F1F4DAD}"/>
              </a:ext>
            </a:extLst>
          </p:cNvPr>
          <p:cNvSpPr/>
          <p:nvPr/>
        </p:nvSpPr>
        <p:spPr>
          <a:xfrm>
            <a:off x="274637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499E9DCD-D251-5E41-B0AC-ED5312AAE2F4}"/>
              </a:ext>
            </a:extLst>
          </p:cNvPr>
          <p:cNvSpPr/>
          <p:nvPr/>
        </p:nvSpPr>
        <p:spPr>
          <a:xfrm>
            <a:off x="3828531"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5D384853-C8CB-AD43-B5F1-609A18F83F22}"/>
              </a:ext>
            </a:extLst>
          </p:cNvPr>
          <p:cNvSpPr/>
          <p:nvPr/>
        </p:nvSpPr>
        <p:spPr>
          <a:xfrm>
            <a:off x="488329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ight Arrow 149">
            <a:extLst>
              <a:ext uri="{FF2B5EF4-FFF2-40B4-BE49-F238E27FC236}">
                <a16:creationId xmlns:a16="http://schemas.microsoft.com/office/drawing/2014/main" id="{4CD9B523-6B1C-1B4A-A295-89B5352DAC3C}"/>
              </a:ext>
            </a:extLst>
          </p:cNvPr>
          <p:cNvSpPr/>
          <p:nvPr/>
        </p:nvSpPr>
        <p:spPr>
          <a:xfrm rot="16200000">
            <a:off x="2264405" y="186633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Content Placeholder 2">
                <a:extLst>
                  <a:ext uri="{FF2B5EF4-FFF2-40B4-BE49-F238E27FC236}">
                    <a16:creationId xmlns:a16="http://schemas.microsoft.com/office/drawing/2014/main" id="{9BDFF76A-F19E-C448-BF9C-6C5574479680}"/>
                  </a:ext>
                </a:extLst>
              </p:cNvPr>
              <p:cNvSpPr txBox="1">
                <a:spLocks/>
              </p:cNvSpPr>
              <p:nvPr/>
            </p:nvSpPr>
            <p:spPr>
              <a:xfrm>
                <a:off x="1854341" y="121839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1" name="Content Placeholder 2">
                <a:extLst>
                  <a:ext uri="{FF2B5EF4-FFF2-40B4-BE49-F238E27FC236}">
                    <a16:creationId xmlns:a16="http://schemas.microsoft.com/office/drawing/2014/main" id="{9BDFF76A-F19E-C448-BF9C-6C5574479680}"/>
                  </a:ext>
                </a:extLst>
              </p:cNvPr>
              <p:cNvSpPr txBox="1">
                <a:spLocks noRot="1" noChangeAspect="1" noMove="1" noResize="1" noEditPoints="1" noAdjustHandles="1" noChangeArrowheads="1" noChangeShapeType="1" noTextEdit="1"/>
              </p:cNvSpPr>
              <p:nvPr/>
            </p:nvSpPr>
            <p:spPr>
              <a:xfrm>
                <a:off x="1854341" y="1218390"/>
                <a:ext cx="1576747" cy="503588"/>
              </a:xfrm>
              <a:prstGeom prst="rect">
                <a:avLst/>
              </a:prstGeom>
              <a:blipFill>
                <a:blip r:embed="rId14"/>
                <a:stretch>
                  <a:fillRect b="-5000"/>
                </a:stretch>
              </a:blipFill>
            </p:spPr>
            <p:txBody>
              <a:bodyPr/>
              <a:lstStyle/>
              <a:p>
                <a:r>
                  <a:rPr lang="en-US">
                    <a:noFill/>
                  </a:rPr>
                  <a:t> </a:t>
                </a:r>
              </a:p>
            </p:txBody>
          </p:sp>
        </mc:Fallback>
      </mc:AlternateContent>
      <p:sp>
        <p:nvSpPr>
          <p:cNvPr id="152" name="Right Arrow 151">
            <a:extLst>
              <a:ext uri="{FF2B5EF4-FFF2-40B4-BE49-F238E27FC236}">
                <a16:creationId xmlns:a16="http://schemas.microsoft.com/office/drawing/2014/main" id="{456EAE4B-85A8-6E43-9778-6906A6512658}"/>
              </a:ext>
            </a:extLst>
          </p:cNvPr>
          <p:cNvSpPr/>
          <p:nvPr/>
        </p:nvSpPr>
        <p:spPr>
          <a:xfrm rot="16200000">
            <a:off x="3345258" y="189192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ight Arrow 152">
            <a:extLst>
              <a:ext uri="{FF2B5EF4-FFF2-40B4-BE49-F238E27FC236}">
                <a16:creationId xmlns:a16="http://schemas.microsoft.com/office/drawing/2014/main" id="{0E72A75E-302E-7A4D-BF37-9187914EF48E}"/>
              </a:ext>
            </a:extLst>
          </p:cNvPr>
          <p:cNvSpPr/>
          <p:nvPr/>
        </p:nvSpPr>
        <p:spPr>
          <a:xfrm rot="16200000">
            <a:off x="4382337" y="18602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ight Arrow 153">
            <a:extLst>
              <a:ext uri="{FF2B5EF4-FFF2-40B4-BE49-F238E27FC236}">
                <a16:creationId xmlns:a16="http://schemas.microsoft.com/office/drawing/2014/main" id="{A66F8539-51B8-B34D-BBFC-0090164A19EF}"/>
              </a:ext>
            </a:extLst>
          </p:cNvPr>
          <p:cNvSpPr/>
          <p:nvPr/>
        </p:nvSpPr>
        <p:spPr>
          <a:xfrm rot="16200000">
            <a:off x="5479460" y="186733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Content Placeholder 2">
                <a:extLst>
                  <a:ext uri="{FF2B5EF4-FFF2-40B4-BE49-F238E27FC236}">
                    <a16:creationId xmlns:a16="http://schemas.microsoft.com/office/drawing/2014/main" id="{8AD1E499-6931-024C-80F3-D90C6A3E1050}"/>
                  </a:ext>
                </a:extLst>
              </p:cNvPr>
              <p:cNvSpPr txBox="1">
                <a:spLocks/>
              </p:cNvSpPr>
              <p:nvPr/>
            </p:nvSpPr>
            <p:spPr>
              <a:xfrm>
                <a:off x="2901087" y="127940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55" name="Content Placeholder 2">
                <a:extLst>
                  <a:ext uri="{FF2B5EF4-FFF2-40B4-BE49-F238E27FC236}">
                    <a16:creationId xmlns:a16="http://schemas.microsoft.com/office/drawing/2014/main" id="{8AD1E499-6931-024C-80F3-D90C6A3E1050}"/>
                  </a:ext>
                </a:extLst>
              </p:cNvPr>
              <p:cNvSpPr txBox="1">
                <a:spLocks noRot="1" noChangeAspect="1" noMove="1" noResize="1" noEditPoints="1" noAdjustHandles="1" noChangeArrowheads="1" noChangeShapeType="1" noTextEdit="1"/>
              </p:cNvSpPr>
              <p:nvPr/>
            </p:nvSpPr>
            <p:spPr>
              <a:xfrm>
                <a:off x="2901087" y="1279407"/>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C02D276B-6146-F141-9AEC-85770126664D}"/>
                  </a:ext>
                </a:extLst>
              </p:cNvPr>
              <p:cNvSpPr txBox="1">
                <a:spLocks/>
              </p:cNvSpPr>
              <p:nvPr/>
            </p:nvSpPr>
            <p:spPr>
              <a:xfrm>
                <a:off x="3946969" y="12082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C02D276B-6146-F141-9AEC-85770126664D}"/>
                  </a:ext>
                </a:extLst>
              </p:cNvPr>
              <p:cNvSpPr txBox="1">
                <a:spLocks noRot="1" noChangeAspect="1" noMove="1" noResize="1" noEditPoints="1" noAdjustHandles="1" noChangeArrowheads="1" noChangeShapeType="1" noTextEdit="1"/>
              </p:cNvSpPr>
              <p:nvPr/>
            </p:nvSpPr>
            <p:spPr>
              <a:xfrm>
                <a:off x="3946969" y="1208229"/>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80117282-5B9F-524C-87A4-5861E06E991E}"/>
                  </a:ext>
                </a:extLst>
              </p:cNvPr>
              <p:cNvSpPr txBox="1">
                <a:spLocks/>
              </p:cNvSpPr>
              <p:nvPr/>
            </p:nvSpPr>
            <p:spPr>
              <a:xfrm>
                <a:off x="5029038" y="1244048"/>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80117282-5B9F-524C-87A4-5861E06E991E}"/>
                  </a:ext>
                </a:extLst>
              </p:cNvPr>
              <p:cNvSpPr txBox="1">
                <a:spLocks noRot="1" noChangeAspect="1" noMove="1" noResize="1" noEditPoints="1" noAdjustHandles="1" noChangeArrowheads="1" noChangeShapeType="1" noTextEdit="1"/>
              </p:cNvSpPr>
              <p:nvPr/>
            </p:nvSpPr>
            <p:spPr>
              <a:xfrm>
                <a:off x="5029038" y="1244048"/>
                <a:ext cx="1576747" cy="503588"/>
              </a:xfrm>
              <a:prstGeom prst="rect">
                <a:avLst/>
              </a:prstGeom>
              <a:blipFill>
                <a:blip r:embed="rId17"/>
                <a:stretch>
                  <a:fillRect b="-4878"/>
                </a:stretch>
              </a:blipFill>
            </p:spPr>
            <p:txBody>
              <a:bodyPr/>
              <a:lstStyle/>
              <a:p>
                <a:r>
                  <a:rPr lang="en-US">
                    <a:noFill/>
                  </a:rPr>
                  <a:t> </a:t>
                </a:r>
              </a:p>
            </p:txBody>
          </p:sp>
        </mc:Fallback>
      </mc:AlternateContent>
      <p:sp>
        <p:nvSpPr>
          <p:cNvPr id="158" name="Content Placeholder 2">
            <a:extLst>
              <a:ext uri="{FF2B5EF4-FFF2-40B4-BE49-F238E27FC236}">
                <a16:creationId xmlns:a16="http://schemas.microsoft.com/office/drawing/2014/main" id="{71EA9BA7-C622-E140-AA01-660782644CA5}"/>
              </a:ext>
            </a:extLst>
          </p:cNvPr>
          <p:cNvSpPr txBox="1">
            <a:spLocks/>
          </p:cNvSpPr>
          <p:nvPr/>
        </p:nvSpPr>
        <p:spPr>
          <a:xfrm>
            <a:off x="286051" y="1311533"/>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59" name="Content Placeholder 2">
            <a:extLst>
              <a:ext uri="{FF2B5EF4-FFF2-40B4-BE49-F238E27FC236}">
                <a16:creationId xmlns:a16="http://schemas.microsoft.com/office/drawing/2014/main" id="{F5B7D861-368C-8743-B094-586BB4A34693}"/>
              </a:ext>
            </a:extLst>
          </p:cNvPr>
          <p:cNvSpPr txBox="1">
            <a:spLocks/>
          </p:cNvSpPr>
          <p:nvPr/>
        </p:nvSpPr>
        <p:spPr>
          <a:xfrm>
            <a:off x="236508" y="2683946"/>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#2</a:t>
            </a:r>
          </a:p>
        </p:txBody>
      </p:sp>
      <p:sp>
        <p:nvSpPr>
          <p:cNvPr id="107" name="Title 1">
            <a:extLst>
              <a:ext uri="{FF2B5EF4-FFF2-40B4-BE49-F238E27FC236}">
                <a16:creationId xmlns:a16="http://schemas.microsoft.com/office/drawing/2014/main" id="{981A08E6-5A16-F74B-B4F0-071DC88FC06B}"/>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108" name="Slide Number Placeholder 9">
            <a:extLst>
              <a:ext uri="{FF2B5EF4-FFF2-40B4-BE49-F238E27FC236}">
                <a16:creationId xmlns:a16="http://schemas.microsoft.com/office/drawing/2014/main" id="{9A2C28EF-2FD3-094F-B998-0AF318F4480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78</a:t>
            </a:fld>
            <a:endParaRPr lang="en-US" dirty="0"/>
          </a:p>
        </p:txBody>
      </p:sp>
    </p:spTree>
    <p:extLst>
      <p:ext uri="{BB962C8B-B14F-4D97-AF65-F5344CB8AC3E}">
        <p14:creationId xmlns:p14="http://schemas.microsoft.com/office/powerpoint/2010/main" val="2153469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219200"/>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General Idea:</a:t>
            </a:r>
          </a:p>
          <a:p>
            <a:pPr marL="457200" indent="-457200">
              <a:lnSpc>
                <a:spcPct val="150000"/>
              </a:lnSpc>
              <a:spcBef>
                <a:spcPts val="2000"/>
              </a:spcBef>
              <a:buFont typeface="Arial" panose="020B0604020202020204" pitchFamily="34" charset="0"/>
              <a:buChar char="•"/>
            </a:pPr>
            <a:r>
              <a:rPr lang="en-US" sz="2400" dirty="0"/>
              <a:t>Goal is to get highly rich embeddings for each word (unique type)</a:t>
            </a:r>
          </a:p>
          <a:p>
            <a:pPr marL="457200" indent="-457200">
              <a:lnSpc>
                <a:spcPct val="150000"/>
              </a:lnSpc>
              <a:spcBef>
                <a:spcPts val="2000"/>
              </a:spcBef>
              <a:buFont typeface="Arial" panose="020B0604020202020204" pitchFamily="34" charset="0"/>
              <a:buChar char="•"/>
            </a:pPr>
            <a:r>
              <a:rPr lang="en-US" sz="2400" dirty="0"/>
              <a:t>Use both directions of context (bi-directional), with increasing abstractions (stacked)</a:t>
            </a:r>
          </a:p>
          <a:p>
            <a:pPr marL="457200" indent="-457200">
              <a:lnSpc>
                <a:spcPct val="150000"/>
              </a:lnSpc>
              <a:spcBef>
                <a:spcPts val="2000"/>
              </a:spcBef>
              <a:buFont typeface="Arial" panose="020B0604020202020204" pitchFamily="34" charset="0"/>
              <a:buChar char="•"/>
            </a:pPr>
            <a:r>
              <a:rPr lang="en-US" sz="2400" dirty="0"/>
              <a:t>Linearly combine all abstract representations (hidden layers) and optimize </a:t>
            </a:r>
            <a:r>
              <a:rPr lang="en-US" sz="2400" dirty="0" err="1"/>
              <a:t>w.r.t</a:t>
            </a:r>
            <a:r>
              <a:rPr lang="en-US" sz="2400" dirty="0"/>
              <a:t>. a particular task (e.g., sentiment classification) </a:t>
            </a:r>
          </a:p>
          <a:p>
            <a:pPr marL="457200" indent="-457200">
              <a:lnSpc>
                <a:spcPct val="150000"/>
              </a:lnSpc>
              <a:spcBef>
                <a:spcPts val="2000"/>
              </a:spcBef>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t>ELMo Slides: </a:t>
            </a:r>
            <a:r>
              <a:rPr lang="en-US" sz="1400" dirty="0">
                <a:hlinkClick r:id="rId3"/>
              </a:rPr>
              <a:t>https://www.slideshare.net/shuntaroy/a-review-of-deep-contextualized-word-representations-peters-2018</a:t>
            </a:r>
            <a:endParaRPr lang="en-US" sz="1400" dirty="0"/>
          </a:p>
        </p:txBody>
      </p:sp>
      <p:sp>
        <p:nvSpPr>
          <p:cNvPr id="6" name="Slide Number Placeholder 9">
            <a:extLst>
              <a:ext uri="{FF2B5EF4-FFF2-40B4-BE49-F238E27FC236}">
                <a16:creationId xmlns:a16="http://schemas.microsoft.com/office/drawing/2014/main" id="{F62442EC-7763-1E40-AC52-F5A867E82F7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79</a:t>
            </a:fld>
            <a:endParaRPr lang="en-US" dirty="0"/>
          </a:p>
        </p:txBody>
      </p:sp>
    </p:spTree>
    <p:extLst>
      <p:ext uri="{BB962C8B-B14F-4D97-AF65-F5344CB8AC3E}">
        <p14:creationId xmlns:p14="http://schemas.microsoft.com/office/powerpoint/2010/main" val="1565316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1377871"/>
            <a:ext cx="5095543"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242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3" name="Picture 2">
            <a:extLst>
              <a:ext uri="{FF2B5EF4-FFF2-40B4-BE49-F238E27FC236}">
                <a16:creationId xmlns:a16="http://schemas.microsoft.com/office/drawing/2014/main" id="{08CACC3B-BE82-9542-8481-65D6A6DE48D6}"/>
              </a:ext>
            </a:extLst>
          </p:cNvPr>
          <p:cNvPicPr>
            <a:picLocks noChangeAspect="1"/>
          </p:cNvPicPr>
          <p:nvPr/>
        </p:nvPicPr>
        <p:blipFill>
          <a:blip r:embed="rId4"/>
          <a:stretch>
            <a:fillRect/>
          </a:stretch>
        </p:blipFill>
        <p:spPr>
          <a:xfrm>
            <a:off x="260350" y="1123950"/>
            <a:ext cx="11671300" cy="4610100"/>
          </a:xfrm>
          <a:prstGeom prst="rect">
            <a:avLst/>
          </a:prstGeom>
        </p:spPr>
      </p:pic>
      <p:sp>
        <p:nvSpPr>
          <p:cNvPr id="6" name="Slide Number Placeholder 9">
            <a:extLst>
              <a:ext uri="{FF2B5EF4-FFF2-40B4-BE49-F238E27FC236}">
                <a16:creationId xmlns:a16="http://schemas.microsoft.com/office/drawing/2014/main" id="{1E0947B4-D520-7C46-BE4C-B5FDD33982A4}"/>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80</a:t>
            </a:fld>
            <a:endParaRPr lang="en-US" dirty="0"/>
          </a:p>
        </p:txBody>
      </p:sp>
    </p:spTree>
    <p:extLst>
      <p:ext uri="{BB962C8B-B14F-4D97-AF65-F5344CB8AC3E}">
        <p14:creationId xmlns:p14="http://schemas.microsoft.com/office/powerpoint/2010/main" val="4294883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4" name="Picture 3">
            <a:extLst>
              <a:ext uri="{FF2B5EF4-FFF2-40B4-BE49-F238E27FC236}">
                <a16:creationId xmlns:a16="http://schemas.microsoft.com/office/drawing/2014/main" id="{A3561B66-6CE0-E84F-8B66-916C2EDD08A3}"/>
              </a:ext>
            </a:extLst>
          </p:cNvPr>
          <p:cNvPicPr>
            <a:picLocks noChangeAspect="1"/>
          </p:cNvPicPr>
          <p:nvPr/>
        </p:nvPicPr>
        <p:blipFill>
          <a:blip r:embed="rId4"/>
          <a:stretch>
            <a:fillRect/>
          </a:stretch>
        </p:blipFill>
        <p:spPr>
          <a:xfrm>
            <a:off x="146050" y="185284"/>
            <a:ext cx="11798300" cy="6057900"/>
          </a:xfrm>
          <a:prstGeom prst="rect">
            <a:avLst/>
          </a:prstGeom>
        </p:spPr>
      </p:pic>
      <p:sp>
        <p:nvSpPr>
          <p:cNvPr id="5" name="Slide Number Placeholder 9">
            <a:extLst>
              <a:ext uri="{FF2B5EF4-FFF2-40B4-BE49-F238E27FC236}">
                <a16:creationId xmlns:a16="http://schemas.microsoft.com/office/drawing/2014/main" id="{79F2534A-6256-F240-AA44-7918EC88C31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81</a:t>
            </a:fld>
            <a:endParaRPr lang="en-US" dirty="0"/>
          </a:p>
        </p:txBody>
      </p:sp>
    </p:spTree>
    <p:extLst>
      <p:ext uri="{BB962C8B-B14F-4D97-AF65-F5344CB8AC3E}">
        <p14:creationId xmlns:p14="http://schemas.microsoft.com/office/powerpoint/2010/main" val="3256183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hlinkClick r:id="rId3"/>
              </a:rPr>
              <a:t>Deep contextualized word representations</a:t>
            </a:r>
            <a:r>
              <a:rPr lang="en-US" sz="1400" dirty="0"/>
              <a:t>. Peters et al. NAACL 2018.</a:t>
            </a:r>
          </a:p>
        </p:txBody>
      </p:sp>
      <p:sp>
        <p:nvSpPr>
          <p:cNvPr id="6" name="Slide Number Placeholder 9">
            <a:extLst>
              <a:ext uri="{FF2B5EF4-FFF2-40B4-BE49-F238E27FC236}">
                <a16:creationId xmlns:a16="http://schemas.microsoft.com/office/drawing/2014/main" id="{E4E55900-21E7-9F4D-8F44-CA5C03196A8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82</a:t>
            </a:fld>
            <a:endParaRPr lang="en-US" dirty="0"/>
          </a:p>
        </p:txBody>
      </p:sp>
      <p:pic>
        <p:nvPicPr>
          <p:cNvPr id="3" name="Picture 2">
            <a:extLst>
              <a:ext uri="{FF2B5EF4-FFF2-40B4-BE49-F238E27FC236}">
                <a16:creationId xmlns:a16="http://schemas.microsoft.com/office/drawing/2014/main" id="{C1D831EA-DA4E-C540-9D67-2EA0C640B98D}"/>
              </a:ext>
            </a:extLst>
          </p:cNvPr>
          <p:cNvPicPr>
            <a:picLocks noChangeAspect="1"/>
          </p:cNvPicPr>
          <p:nvPr/>
        </p:nvPicPr>
        <p:blipFill>
          <a:blip r:embed="rId4"/>
          <a:stretch>
            <a:fillRect/>
          </a:stretch>
        </p:blipFill>
        <p:spPr>
          <a:xfrm>
            <a:off x="557942" y="1574292"/>
            <a:ext cx="11247120" cy="3377618"/>
          </a:xfrm>
          <a:prstGeom prst="rect">
            <a:avLst/>
          </a:prstGeom>
        </p:spPr>
      </p:pic>
    </p:spTree>
    <p:extLst>
      <p:ext uri="{BB962C8B-B14F-4D97-AF65-F5344CB8AC3E}">
        <p14:creationId xmlns:p14="http://schemas.microsoft.com/office/powerpoint/2010/main" val="4195867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ELMo yielded incredibly good </a:t>
            </a:r>
            <a:r>
              <a:rPr lang="en-US" sz="2400" dirty="0">
                <a:solidFill>
                  <a:srgbClr val="C00000"/>
                </a:solidFill>
              </a:rPr>
              <a:t>contextualized embeddings</a:t>
            </a:r>
            <a:r>
              <a:rPr lang="en-US" sz="2400" dirty="0"/>
              <a:t>, which yielded SOTA results when applied to many NLP tasks.</a:t>
            </a:r>
          </a:p>
          <a:p>
            <a:pPr marL="342900" indent="-342900">
              <a:lnSpc>
                <a:spcPct val="150000"/>
              </a:lnSpc>
              <a:spcBef>
                <a:spcPts val="2000"/>
              </a:spcBef>
              <a:buFont typeface="Arial" panose="020B0604020202020204" pitchFamily="34" charset="0"/>
              <a:buChar char="•"/>
            </a:pPr>
            <a:r>
              <a:rPr lang="en-US" sz="2400" dirty="0">
                <a:solidFill>
                  <a:srgbClr val="C00000"/>
                </a:solidFill>
              </a:rPr>
              <a:t>Main ELMo takeaway: </a:t>
            </a:r>
            <a:r>
              <a:rPr lang="en-US" sz="2400" dirty="0"/>
              <a:t>given enough training data, having tons of explicit connections between your vectors is useful</a:t>
            </a:r>
            <a:br>
              <a:rPr lang="en-US" sz="2400" dirty="0"/>
            </a:br>
            <a:r>
              <a:rPr lang="en-US" sz="2400" dirty="0"/>
              <a:t>(system can determine how to best use context)</a:t>
            </a:r>
          </a:p>
          <a:p>
            <a:pPr marL="457200" indent="-457200">
              <a:lnSpc>
                <a:spcPct val="150000"/>
              </a:lnSpc>
              <a:spcBef>
                <a:spcPts val="2000"/>
              </a:spcBef>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t>ELMo Slides: </a:t>
            </a:r>
            <a:r>
              <a:rPr lang="en-US" sz="1400" dirty="0">
                <a:hlinkClick r:id="rId3"/>
              </a:rPr>
              <a:t>https://www.slideshare.net/shuntaroy/a-review-of-deep-contextualized-word-representations-peters-2018</a:t>
            </a:r>
            <a:endParaRPr lang="en-US" sz="1400" dirty="0"/>
          </a:p>
        </p:txBody>
      </p:sp>
      <p:sp>
        <p:nvSpPr>
          <p:cNvPr id="6" name="Slide Number Placeholder 9">
            <a:extLst>
              <a:ext uri="{FF2B5EF4-FFF2-40B4-BE49-F238E27FC236}">
                <a16:creationId xmlns:a16="http://schemas.microsoft.com/office/drawing/2014/main" id="{E4E55900-21E7-9F4D-8F44-CA5C03196A8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83</a:t>
            </a:fld>
            <a:endParaRPr lang="en-US" dirty="0"/>
          </a:p>
        </p:txBody>
      </p:sp>
    </p:spTree>
    <p:extLst>
      <p:ext uri="{BB962C8B-B14F-4D97-AF65-F5344CB8AC3E}">
        <p14:creationId xmlns:p14="http://schemas.microsoft.com/office/powerpoint/2010/main" val="659177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459378" y="304382"/>
            <a:ext cx="3237412" cy="714521"/>
          </a:xfrm>
        </p:spPr>
        <p:txBody>
          <a:bodyPr>
            <a:normAutofit/>
          </a:bodyPr>
          <a:lstStyle/>
          <a:p>
            <a:r>
              <a:rPr lang="en-US" b="1" dirty="0"/>
              <a:t>SUMMARY</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1750423" y="1122771"/>
            <a:ext cx="10153938" cy="558682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1000"/>
              </a:spcBef>
              <a:buFont typeface="Arial" panose="020B0604020202020204" pitchFamily="34" charset="0"/>
              <a:buChar char="•"/>
            </a:pPr>
            <a:r>
              <a:rPr lang="en-US" sz="2400" dirty="0"/>
              <a:t>Distributed Representations can be:</a:t>
            </a:r>
          </a:p>
          <a:p>
            <a:pPr marL="914400" lvl="1" indent="-457200">
              <a:lnSpc>
                <a:spcPct val="150000"/>
              </a:lnSpc>
              <a:spcBef>
                <a:spcPts val="1000"/>
              </a:spcBef>
              <a:buFont typeface="Arial" panose="020B0604020202020204" pitchFamily="34" charset="0"/>
              <a:buChar char="•"/>
            </a:pPr>
            <a:r>
              <a:rPr lang="en-US" sz="2400" dirty="0">
                <a:solidFill>
                  <a:srgbClr val="C00000"/>
                </a:solidFill>
                <a:latin typeface="Avenir Book" panose="02000503020000020003" pitchFamily="2" charset="0"/>
              </a:rPr>
              <a:t>Type-based</a:t>
            </a:r>
            <a:r>
              <a:rPr lang="en-US" sz="2400" dirty="0">
                <a:latin typeface="Avenir Book" panose="02000503020000020003" pitchFamily="2" charset="0"/>
              </a:rPr>
              <a:t> (“word embeddings”)</a:t>
            </a:r>
          </a:p>
          <a:p>
            <a:pPr marL="914400" lvl="1" indent="-457200">
              <a:lnSpc>
                <a:spcPct val="150000"/>
              </a:lnSpc>
              <a:spcBef>
                <a:spcPts val="1000"/>
              </a:spcBef>
              <a:buFont typeface="Arial" panose="020B0604020202020204" pitchFamily="34" charset="0"/>
              <a:buChar char="•"/>
            </a:pPr>
            <a:r>
              <a:rPr lang="en-US" sz="2400" dirty="0">
                <a:solidFill>
                  <a:srgbClr val="C00000"/>
                </a:solidFill>
                <a:latin typeface="Avenir Book" panose="02000503020000020003" pitchFamily="2" charset="0"/>
              </a:rPr>
              <a:t>Token-based</a:t>
            </a:r>
            <a:r>
              <a:rPr lang="en-US" sz="2400" dirty="0">
                <a:latin typeface="Avenir Book" panose="02000503020000020003" pitchFamily="2" charset="0"/>
              </a:rPr>
              <a:t> (“contextualized representations/embeddings”)</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Type-based models </a:t>
            </a:r>
            <a:r>
              <a:rPr lang="en-US" sz="2400" dirty="0">
                <a:latin typeface="Avenir Light" panose="020B0402020203020204" pitchFamily="34" charset="77"/>
              </a:rPr>
              <a:t>include </a:t>
            </a:r>
            <a:r>
              <a:rPr lang="en-US" sz="2400" dirty="0" err="1">
                <a:solidFill>
                  <a:srgbClr val="C00000"/>
                </a:solidFill>
                <a:latin typeface="Avenir Light" panose="020B0402020203020204" pitchFamily="34" charset="77"/>
              </a:rPr>
              <a:t>Bengio’s</a:t>
            </a:r>
            <a:r>
              <a:rPr lang="en-US" sz="2400" dirty="0">
                <a:solidFill>
                  <a:srgbClr val="C00000"/>
                </a:solidFill>
                <a:latin typeface="Avenir Light" panose="020B0402020203020204" pitchFamily="34" charset="77"/>
              </a:rPr>
              <a:t> 2003 </a:t>
            </a:r>
            <a:r>
              <a:rPr lang="en-US" sz="2400" dirty="0">
                <a:latin typeface="Avenir Light" panose="020B0402020203020204" pitchFamily="34" charset="77"/>
              </a:rPr>
              <a:t>and </a:t>
            </a:r>
            <a:r>
              <a:rPr lang="en-US" sz="2400" dirty="0">
                <a:solidFill>
                  <a:srgbClr val="C00000"/>
                </a:solidFill>
                <a:latin typeface="Avenir Light" panose="020B0402020203020204" pitchFamily="34" charset="77"/>
              </a:rPr>
              <a:t>word2vec 2013</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Token-based models </a:t>
            </a:r>
            <a:r>
              <a:rPr lang="en-US" sz="2400" dirty="0">
                <a:latin typeface="Avenir Light" panose="020B0402020203020204" pitchFamily="34" charset="77"/>
              </a:rPr>
              <a:t>include </a:t>
            </a:r>
            <a:r>
              <a:rPr lang="en-US" sz="2400" dirty="0">
                <a:solidFill>
                  <a:srgbClr val="C00000"/>
                </a:solidFill>
                <a:latin typeface="Avenir Light" panose="020B0402020203020204" pitchFamily="34" charset="77"/>
              </a:rPr>
              <a:t>RNNs/LSTMs</a:t>
            </a:r>
            <a:r>
              <a:rPr lang="en-US" sz="2400" dirty="0">
                <a:latin typeface="Avenir Light" panose="020B0402020203020204" pitchFamily="34" charset="77"/>
              </a:rPr>
              <a:t>, which:</a:t>
            </a:r>
          </a:p>
          <a:p>
            <a:pPr marL="800100" lvl="1"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demonstrated profound results in 2015 onward.</a:t>
            </a:r>
          </a:p>
          <a:p>
            <a:pPr marL="800100" lvl="1"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it can be used for essentially any NLP task.</a:t>
            </a:r>
          </a:p>
          <a:p>
            <a:pPr marL="457200" indent="-457200">
              <a:lnSpc>
                <a:spcPct val="150000"/>
              </a:lnSpc>
              <a:spcBef>
                <a:spcPts val="1000"/>
              </a:spcBef>
              <a:buFont typeface="Arial" panose="020B0604020202020204" pitchFamily="34" charset="0"/>
              <a:buChar char="•"/>
            </a:pPr>
            <a:endParaRPr lang="en-US" sz="2400" dirty="0"/>
          </a:p>
        </p:txBody>
      </p:sp>
      <p:sp>
        <p:nvSpPr>
          <p:cNvPr id="4" name="Slide Number Placeholder 9">
            <a:extLst>
              <a:ext uri="{FF2B5EF4-FFF2-40B4-BE49-F238E27FC236}">
                <a16:creationId xmlns:a16="http://schemas.microsoft.com/office/drawing/2014/main" id="{CC8DA694-14BB-BA49-B0E1-EA17D999C3F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84</a:t>
            </a:fld>
            <a:endParaRPr lang="en-US" dirty="0"/>
          </a:p>
        </p:txBody>
      </p:sp>
    </p:spTree>
    <p:extLst>
      <p:ext uri="{BB962C8B-B14F-4D97-AF65-F5344CB8AC3E}">
        <p14:creationId xmlns:p14="http://schemas.microsoft.com/office/powerpoint/2010/main" val="3472898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2A3BCD-A49E-1449-A16D-68C3E2C26EE2}"/>
              </a:ext>
            </a:extLst>
          </p:cNvPr>
          <p:cNvSpPr>
            <a:spLocks noGrp="1"/>
          </p:cNvSpPr>
          <p:nvPr>
            <p:ph type="ctrTitle"/>
          </p:nvPr>
        </p:nvSpPr>
        <p:spPr>
          <a:xfrm>
            <a:off x="3094630" y="1965278"/>
            <a:ext cx="6887570" cy="1749402"/>
          </a:xfrm>
        </p:spPr>
        <p:txBody>
          <a:bodyPr>
            <a:normAutofit/>
          </a:bodyPr>
          <a:lstStyle/>
          <a:p>
            <a:r>
              <a:rPr lang="en-US" sz="9600" b="1" dirty="0">
                <a:solidFill>
                  <a:schemeClr val="bg1"/>
                </a:solidFill>
              </a:rPr>
              <a:t>BACKUP</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85</a:t>
            </a:fld>
            <a:endParaRPr lang="en-US" dirty="0"/>
          </a:p>
        </p:txBody>
      </p:sp>
    </p:spTree>
    <p:extLst>
      <p:ext uri="{BB962C8B-B14F-4D97-AF65-F5344CB8AC3E}">
        <p14:creationId xmlns:p14="http://schemas.microsoft.com/office/powerpoint/2010/main" val="301307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5"/>
                <a:stretch>
                  <a:fillRect l="-5263"/>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6"/>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7"/>
                <a:stretch>
                  <a:fillRect l="-1271" t="-140741" r="-2542" b="-198148"/>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idx="4294967295"/>
          </p:nvPr>
        </p:nvSpPr>
        <p:spPr>
          <a:xfrm>
            <a:off x="716886" y="264119"/>
            <a:ext cx="1262040" cy="551431"/>
          </a:xfrm>
        </p:spPr>
        <p:txBody>
          <a:bodyPr/>
          <a:lstStyle/>
          <a:p>
            <a:r>
              <a:rPr lang="en-US" dirty="0"/>
              <a:t>RNN</a:t>
            </a:r>
          </a:p>
        </p:txBody>
      </p:sp>
      <p:sp>
        <p:nvSpPr>
          <p:cNvPr id="39" name="Rectangle 38">
            <a:extLst>
              <a:ext uri="{FF2B5EF4-FFF2-40B4-BE49-F238E27FC236}">
                <a16:creationId xmlns:a16="http://schemas.microsoft.com/office/drawing/2014/main" id="{C51292EC-6C93-E642-9E35-C585FA5EC14A}"/>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dirty="0"/>
          </a:p>
        </p:txBody>
      </p:sp>
    </p:spTree>
    <p:extLst>
      <p:ext uri="{BB962C8B-B14F-4D97-AF65-F5344CB8AC3E}">
        <p14:creationId xmlns:p14="http://schemas.microsoft.com/office/powerpoint/2010/main" val="1990673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16671</TotalTime>
  <Words>3889</Words>
  <Application>Microsoft Macintosh PowerPoint</Application>
  <PresentationFormat>Widescreen</PresentationFormat>
  <Paragraphs>1159</Paragraphs>
  <Slides>85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Avenir</vt:lpstr>
      <vt:lpstr>Avenir Black</vt:lpstr>
      <vt:lpstr>Avenir Book</vt:lpstr>
      <vt:lpstr>Avenir Light</vt:lpstr>
      <vt:lpstr>Avenir Medium</vt:lpstr>
      <vt:lpstr>Calibri</vt:lpstr>
      <vt:lpstr>Calibri Light</vt:lpstr>
      <vt:lpstr>Cambria Math</vt:lpstr>
      <vt:lpstr>Karla</vt:lpstr>
      <vt:lpstr>Office Theme</vt:lpstr>
      <vt:lpstr>PowerPoint Presentation</vt:lpstr>
      <vt:lpstr>PowerPoint Presentation</vt:lpstr>
      <vt:lpstr>ANNOUNCEMENTS</vt:lpstr>
      <vt:lpstr>RECAP: L4</vt:lpstr>
      <vt:lpstr>RECAP: L4</vt:lpstr>
      <vt:lpstr>RECAP: L5</vt:lpstr>
      <vt:lpstr>PowerPoint Presentation</vt:lpstr>
      <vt:lpstr>PowerPoint Presentation</vt:lpstr>
      <vt:lpstr>RNN</vt:lpstr>
      <vt:lpstr>RNN</vt:lpstr>
      <vt:lpstr>RNN</vt:lpstr>
      <vt:lpstr>RNN</vt:lpstr>
      <vt:lpstr>RNN</vt:lpstr>
      <vt:lpstr>RNN</vt:lpstr>
      <vt:lpstr>RNN</vt:lpstr>
      <vt:lpstr>RNN</vt:lpstr>
      <vt:lpstr>RNN</vt:lpstr>
      <vt:lpstr>RNN</vt:lpstr>
      <vt:lpstr>RNN</vt:lpstr>
      <vt:lpstr>RNN</vt:lpstr>
      <vt:lpstr>RNN: Generation</vt:lpstr>
      <vt:lpstr>PowerPoint Presentation</vt:lpstr>
      <vt:lpstr>RNN: Generation</vt:lpstr>
      <vt:lpstr>RNN: Generation</vt:lpstr>
      <vt:lpstr>RNN: Generation</vt:lpstr>
      <vt:lpstr>RNN: Generation</vt:lpstr>
      <vt:lpstr>RNN: Generation</vt:lpstr>
      <vt:lpstr>RNN: Generation</vt:lpstr>
      <vt:lpstr>RNNs: Overview</vt:lpstr>
      <vt:lpstr>RNNs: Overview</vt:lpstr>
      <vt:lpstr>RNNs: Vanishing and Exploding Gradients</vt:lpstr>
      <vt:lpstr>RNNs: Vanishing and Exploding Gradients</vt:lpstr>
      <vt:lpstr>RNNs: Vanishing and Exploding Gradients</vt:lpstr>
      <vt:lpstr>RNNs: Vanishing and Exploding Gradients</vt:lpstr>
      <vt:lpstr>RNNs: Vanishing and Exploding Gradients</vt:lpstr>
      <vt:lpstr>Activation Functions</vt:lpstr>
      <vt:lpstr>Derivatives of Activation Functions</vt:lpstr>
      <vt:lpstr>Chain Reactions</vt:lpstr>
      <vt:lpstr>Lipschitz</vt:lpstr>
      <vt:lpstr>Gradients</vt:lpstr>
      <vt:lpstr>Gradients</vt:lpstr>
      <vt:lpstr>Gradients</vt:lpstr>
      <vt:lpstr>Exploding Gradients</vt:lpstr>
      <vt:lpstr>Gradient Clipping</vt:lpstr>
      <vt:lpstr>PowerPoint Presentation</vt:lpstr>
      <vt:lpstr>PowerPoint Presentation</vt:lpstr>
      <vt:lpstr>LSTM</vt:lpstr>
      <vt:lpstr>LSTM</vt:lpstr>
      <vt:lpstr>LSTM</vt:lpstr>
      <vt:lpstr>LSTM</vt:lpstr>
      <vt:lpstr>LSTM</vt:lpstr>
      <vt:lpstr>LSTM</vt:lpstr>
      <vt:lpstr>LSTM</vt:lpstr>
      <vt:lpstr>LSTM</vt:lpstr>
      <vt:lpstr>Forget Gate</vt:lpstr>
      <vt:lpstr>Input Gate</vt:lpstr>
      <vt:lpstr>Cell State</vt:lpstr>
      <vt:lpstr>Hidden State</vt:lpstr>
      <vt:lpstr>LSTM</vt:lpstr>
      <vt:lpstr>PowerPoint Presentation</vt:lpstr>
      <vt:lpstr>PowerPoint Presentation</vt:lpstr>
      <vt:lpstr>LSTM</vt:lpstr>
      <vt:lpstr>Sequential Modelling</vt:lpstr>
      <vt:lpstr>Sequential Modelling</vt:lpstr>
      <vt:lpstr>Sequential Modelling</vt:lpstr>
      <vt:lpstr>Sequential Modelling</vt:lpstr>
      <vt:lpstr>This concludes the foundation in sequential representation.  Most state-of-the-art advances are based on those core RNN/LSTM ideas. But, with tens of thousands of researchers and hackers exploring deep learning, there are many tweaks that haven proven useful.  (This is where things get crazy.)</vt:lpstr>
      <vt:lpstr>PowerPoint Presentation</vt:lpstr>
      <vt:lpstr>PowerPoint Presentation</vt:lpstr>
      <vt:lpstr>RNN Extensions: Bi-directional LSTMs</vt:lpstr>
      <vt:lpstr>RNN Extensions: Bi-directional LSTMs</vt:lpstr>
      <vt:lpstr>RNN Extensions: Bi-directional LSTMs</vt:lpstr>
      <vt:lpstr>RNN Extensions: Bi-directional LSTMs</vt:lpstr>
      <vt:lpstr>RNN Extensions: Bi-directional LSTMs</vt:lpstr>
      <vt:lpstr>RNN Extensions: Bi-directional LSTMs</vt:lpstr>
      <vt:lpstr>RNN Extensions: Stacked LSTMs</vt:lpstr>
      <vt:lpstr>RNN Extensions: Stacked LSTMs</vt:lpstr>
      <vt:lpstr>RNN Extensions: Stacked LSTMs</vt:lpstr>
      <vt:lpstr>ELMo: Stacked Bi-directional LSTMs</vt:lpstr>
      <vt:lpstr>ELMo: Stacked Bi-directional LSTMs</vt:lpstr>
      <vt:lpstr>PowerPoint Presentation</vt:lpstr>
      <vt:lpstr>ELMo: Stacked Bi-directional LSTMs</vt:lpstr>
      <vt:lpstr>ELMo: Stacked Bi-directional LSTMs</vt:lpstr>
      <vt:lpstr>SUMMARY</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578</cp:revision>
  <cp:lastPrinted>2020-01-23T07:18:22Z</cp:lastPrinted>
  <dcterms:created xsi:type="dcterms:W3CDTF">2020-01-21T14:53:13Z</dcterms:created>
  <dcterms:modified xsi:type="dcterms:W3CDTF">2021-09-21T13:37:20Z</dcterms:modified>
</cp:coreProperties>
</file>